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78" r:id="rId4"/>
    <p:sldId id="259" r:id="rId5"/>
    <p:sldId id="260" r:id="rId6"/>
    <p:sldId id="261" r:id="rId7"/>
    <p:sldId id="262" r:id="rId8"/>
    <p:sldId id="263" r:id="rId9"/>
    <p:sldId id="264" r:id="rId10"/>
    <p:sldId id="265" r:id="rId11"/>
    <p:sldId id="269" r:id="rId12"/>
    <p:sldId id="270" r:id="rId13"/>
    <p:sldId id="271" r:id="rId14"/>
    <p:sldId id="272" r:id="rId15"/>
    <p:sldId id="273" r:id="rId16"/>
    <p:sldId id="274" r:id="rId17"/>
    <p:sldId id="297" r:id="rId18"/>
    <p:sldId id="298" r:id="rId19"/>
    <p:sldId id="302" r:id="rId20"/>
    <p:sldId id="303" r:id="rId21"/>
    <p:sldId id="304" r:id="rId22"/>
    <p:sldId id="305" r:id="rId23"/>
    <p:sldId id="306" r:id="rId24"/>
    <p:sldId id="307" r:id="rId25"/>
    <p:sldId id="308" r:id="rId26"/>
    <p:sldId id="310" r:id="rId27"/>
    <p:sldId id="283" r:id="rId28"/>
    <p:sldId id="284" r:id="rId29"/>
    <p:sldId id="275" r:id="rId30"/>
    <p:sldId id="276" r:id="rId31"/>
    <p:sldId id="299" r:id="rId32"/>
    <p:sldId id="300" r:id="rId33"/>
    <p:sldId id="277" r:id="rId34"/>
    <p:sldId id="258" r:id="rId35"/>
    <p:sldId id="28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it Kumar Singh" initials="AKS" lastIdx="1" clrIdx="0">
    <p:extLst>
      <p:ext uri="{19B8F6BF-5375-455C-9EA6-DF929625EA0E}">
        <p15:presenceInfo xmlns:p15="http://schemas.microsoft.com/office/powerpoint/2012/main" userId="S-1-5-21-6267912-2308387795-3172382067-15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49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4" autoAdjust="0"/>
    <p:restoredTop sz="94660"/>
  </p:normalViewPr>
  <p:slideViewPr>
    <p:cSldViewPr snapToGrid="0">
      <p:cViewPr varScale="1">
        <p:scale>
          <a:sx n="74" d="100"/>
          <a:sy n="74" d="100"/>
        </p:scale>
        <p:origin x="5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7C527C-7F5D-4CF3-9607-82F7DA38E0B9}" type="datetimeFigureOut">
              <a:rPr lang="en-US" smtClean="0"/>
              <a:t>9/24/2018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6F6BCA-6B5D-4886-8C00-7149FCEF5C07}" type="slidenum">
              <a:rPr lang="en-US" smtClean="0"/>
              <a:t>‹#›</a:t>
            </a:fld>
            <a:endParaRPr lang="en-US"/>
          </a:p>
        </p:txBody>
      </p:sp>
    </p:spTree>
    <p:extLst>
      <p:ext uri="{BB962C8B-B14F-4D97-AF65-F5344CB8AC3E}">
        <p14:creationId xmlns:p14="http://schemas.microsoft.com/office/powerpoint/2010/main" val="2146042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5114E6-DF09-48D4-ACEE-850D4D4BB316}" type="datetimeFigureOut">
              <a:rPr lang="en-US" smtClean="0"/>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55ECA-3873-464A-BD92-1C57144FBF1B}" type="slidenum">
              <a:rPr lang="en-US" smtClean="0"/>
              <a:t>‹#›</a:t>
            </a:fld>
            <a:endParaRPr lang="en-US"/>
          </a:p>
        </p:txBody>
      </p:sp>
    </p:spTree>
    <p:extLst>
      <p:ext uri="{BB962C8B-B14F-4D97-AF65-F5344CB8AC3E}">
        <p14:creationId xmlns:p14="http://schemas.microsoft.com/office/powerpoint/2010/main" val="1793843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5114E6-DF09-48D4-ACEE-850D4D4BB316}" type="datetimeFigureOut">
              <a:rPr lang="en-US" smtClean="0"/>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55ECA-3873-464A-BD92-1C57144FBF1B}" type="slidenum">
              <a:rPr lang="en-US" smtClean="0"/>
              <a:t>‹#›</a:t>
            </a:fld>
            <a:endParaRPr lang="en-US"/>
          </a:p>
        </p:txBody>
      </p:sp>
    </p:spTree>
    <p:extLst>
      <p:ext uri="{BB962C8B-B14F-4D97-AF65-F5344CB8AC3E}">
        <p14:creationId xmlns:p14="http://schemas.microsoft.com/office/powerpoint/2010/main" val="4165137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5114E6-DF09-48D4-ACEE-850D4D4BB316}" type="datetimeFigureOut">
              <a:rPr lang="en-US" smtClean="0"/>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55ECA-3873-464A-BD92-1C57144FBF1B}" type="slidenum">
              <a:rPr lang="en-US" smtClean="0"/>
              <a:t>‹#›</a:t>
            </a:fld>
            <a:endParaRPr lang="en-US"/>
          </a:p>
        </p:txBody>
      </p:sp>
    </p:spTree>
    <p:extLst>
      <p:ext uri="{BB962C8B-B14F-4D97-AF65-F5344CB8AC3E}">
        <p14:creationId xmlns:p14="http://schemas.microsoft.com/office/powerpoint/2010/main" val="36215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5114E6-DF09-48D4-ACEE-850D4D4BB316}" type="datetimeFigureOut">
              <a:rPr lang="en-US" smtClean="0"/>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55ECA-3873-464A-BD92-1C57144FBF1B}" type="slidenum">
              <a:rPr lang="en-US" smtClean="0"/>
              <a:t>‹#›</a:t>
            </a:fld>
            <a:endParaRPr lang="en-US"/>
          </a:p>
        </p:txBody>
      </p:sp>
    </p:spTree>
    <p:extLst>
      <p:ext uri="{BB962C8B-B14F-4D97-AF65-F5344CB8AC3E}">
        <p14:creationId xmlns:p14="http://schemas.microsoft.com/office/powerpoint/2010/main" val="2405313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5114E6-DF09-48D4-ACEE-850D4D4BB316}" type="datetimeFigureOut">
              <a:rPr lang="en-US" smtClean="0"/>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55ECA-3873-464A-BD92-1C57144FBF1B}" type="slidenum">
              <a:rPr lang="en-US" smtClean="0"/>
              <a:t>‹#›</a:t>
            </a:fld>
            <a:endParaRPr lang="en-US"/>
          </a:p>
        </p:txBody>
      </p:sp>
    </p:spTree>
    <p:extLst>
      <p:ext uri="{BB962C8B-B14F-4D97-AF65-F5344CB8AC3E}">
        <p14:creationId xmlns:p14="http://schemas.microsoft.com/office/powerpoint/2010/main" val="3411297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5114E6-DF09-48D4-ACEE-850D4D4BB316}" type="datetimeFigureOut">
              <a:rPr lang="en-US" smtClean="0"/>
              <a:t>9/24/2018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55ECA-3873-464A-BD92-1C57144FBF1B}" type="slidenum">
              <a:rPr lang="en-US" smtClean="0"/>
              <a:t>‹#›</a:t>
            </a:fld>
            <a:endParaRPr lang="en-US"/>
          </a:p>
        </p:txBody>
      </p:sp>
    </p:spTree>
    <p:extLst>
      <p:ext uri="{BB962C8B-B14F-4D97-AF65-F5344CB8AC3E}">
        <p14:creationId xmlns:p14="http://schemas.microsoft.com/office/powerpoint/2010/main" val="3103251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5114E6-DF09-48D4-ACEE-850D4D4BB316}" type="datetimeFigureOut">
              <a:rPr lang="en-US" smtClean="0"/>
              <a:t>9/24/2018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955ECA-3873-464A-BD92-1C57144FBF1B}" type="slidenum">
              <a:rPr lang="en-US" smtClean="0"/>
              <a:t>‹#›</a:t>
            </a:fld>
            <a:endParaRPr lang="en-US"/>
          </a:p>
        </p:txBody>
      </p:sp>
    </p:spTree>
    <p:extLst>
      <p:ext uri="{BB962C8B-B14F-4D97-AF65-F5344CB8AC3E}">
        <p14:creationId xmlns:p14="http://schemas.microsoft.com/office/powerpoint/2010/main" val="2830405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5114E6-DF09-48D4-ACEE-850D4D4BB316}" type="datetimeFigureOut">
              <a:rPr lang="en-US" smtClean="0"/>
              <a:t>9/24/2018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955ECA-3873-464A-BD92-1C57144FBF1B}" type="slidenum">
              <a:rPr lang="en-US" smtClean="0"/>
              <a:t>‹#›</a:t>
            </a:fld>
            <a:endParaRPr lang="en-US"/>
          </a:p>
        </p:txBody>
      </p:sp>
    </p:spTree>
    <p:extLst>
      <p:ext uri="{BB962C8B-B14F-4D97-AF65-F5344CB8AC3E}">
        <p14:creationId xmlns:p14="http://schemas.microsoft.com/office/powerpoint/2010/main" val="3266931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114E6-DF09-48D4-ACEE-850D4D4BB316}" type="datetimeFigureOut">
              <a:rPr lang="en-US" smtClean="0"/>
              <a:t>9/24/2018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955ECA-3873-464A-BD92-1C57144FBF1B}" type="slidenum">
              <a:rPr lang="en-US" smtClean="0"/>
              <a:t>‹#›</a:t>
            </a:fld>
            <a:endParaRPr lang="en-US"/>
          </a:p>
        </p:txBody>
      </p:sp>
    </p:spTree>
    <p:extLst>
      <p:ext uri="{BB962C8B-B14F-4D97-AF65-F5344CB8AC3E}">
        <p14:creationId xmlns:p14="http://schemas.microsoft.com/office/powerpoint/2010/main" val="566279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5114E6-DF09-48D4-ACEE-850D4D4BB316}" type="datetimeFigureOut">
              <a:rPr lang="en-US" smtClean="0"/>
              <a:t>9/24/2018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55ECA-3873-464A-BD92-1C57144FBF1B}" type="slidenum">
              <a:rPr lang="en-US" smtClean="0"/>
              <a:t>‹#›</a:t>
            </a:fld>
            <a:endParaRPr lang="en-US"/>
          </a:p>
        </p:txBody>
      </p:sp>
    </p:spTree>
    <p:extLst>
      <p:ext uri="{BB962C8B-B14F-4D97-AF65-F5344CB8AC3E}">
        <p14:creationId xmlns:p14="http://schemas.microsoft.com/office/powerpoint/2010/main" val="1800950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5114E6-DF09-48D4-ACEE-850D4D4BB316}" type="datetimeFigureOut">
              <a:rPr lang="en-US" smtClean="0"/>
              <a:t>9/24/2018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55ECA-3873-464A-BD92-1C57144FBF1B}" type="slidenum">
              <a:rPr lang="en-US" smtClean="0"/>
              <a:t>‹#›</a:t>
            </a:fld>
            <a:endParaRPr lang="en-US"/>
          </a:p>
        </p:txBody>
      </p:sp>
    </p:spTree>
    <p:extLst>
      <p:ext uri="{BB962C8B-B14F-4D97-AF65-F5344CB8AC3E}">
        <p14:creationId xmlns:p14="http://schemas.microsoft.com/office/powerpoint/2010/main" val="355123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5114E6-DF09-48D4-ACEE-850D4D4BB316}" type="datetimeFigureOut">
              <a:rPr lang="en-US" smtClean="0"/>
              <a:t>9/24/2018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55ECA-3873-464A-BD92-1C57144FBF1B}" type="slidenum">
              <a:rPr lang="en-US" smtClean="0"/>
              <a:t>‹#›</a:t>
            </a:fld>
            <a:endParaRPr lang="en-US"/>
          </a:p>
        </p:txBody>
      </p:sp>
    </p:spTree>
    <p:extLst>
      <p:ext uri="{BB962C8B-B14F-4D97-AF65-F5344CB8AC3E}">
        <p14:creationId xmlns:p14="http://schemas.microsoft.com/office/powerpoint/2010/main" val="2833566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4.png"/><Relationship Id="rId7" Type="http://schemas.openxmlformats.org/officeDocument/2006/relationships/image" Target="../media/image31.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 Id="rId9"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4.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7.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png"/><Relationship Id="rId7" Type="http://schemas.openxmlformats.org/officeDocument/2006/relationships/image" Target="../media/image38.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3.png"/><Relationship Id="rId10" Type="http://schemas.openxmlformats.org/officeDocument/2006/relationships/image" Target="../media/image41.png"/><Relationship Id="rId4" Type="http://schemas.openxmlformats.org/officeDocument/2006/relationships/image" Target="../media/image36.png"/><Relationship Id="rId9"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2.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8" Type="http://schemas.openxmlformats.org/officeDocument/2006/relationships/image" Target="../media/image47.jpg"/><Relationship Id="rId13" Type="http://schemas.openxmlformats.org/officeDocument/2006/relationships/image" Target="../media/image52.jpg"/><Relationship Id="rId3" Type="http://schemas.openxmlformats.org/officeDocument/2006/relationships/image" Target="../media/image4.png"/><Relationship Id="rId7" Type="http://schemas.openxmlformats.org/officeDocument/2006/relationships/image" Target="../media/image46.jpg"/><Relationship Id="rId12" Type="http://schemas.openxmlformats.org/officeDocument/2006/relationships/image" Target="../media/image51.jp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45.jpg"/><Relationship Id="rId11" Type="http://schemas.openxmlformats.org/officeDocument/2006/relationships/image" Target="../media/image50.jpg"/><Relationship Id="rId5" Type="http://schemas.openxmlformats.org/officeDocument/2006/relationships/image" Target="../media/image44.jpg"/><Relationship Id="rId15" Type="http://schemas.openxmlformats.org/officeDocument/2006/relationships/image" Target="../media/image54.jpg"/><Relationship Id="rId10" Type="http://schemas.openxmlformats.org/officeDocument/2006/relationships/image" Target="../media/image49.jpg"/><Relationship Id="rId4" Type="http://schemas.openxmlformats.org/officeDocument/2006/relationships/image" Target="../media/image43.jpg"/><Relationship Id="rId9" Type="http://schemas.openxmlformats.org/officeDocument/2006/relationships/image" Target="../media/image48.png"/><Relationship Id="rId14"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8.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1.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7.png"/><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63.jpg"/><Relationship Id="rId5" Type="http://schemas.openxmlformats.org/officeDocument/2006/relationships/image" Target="../media/image62.png"/><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7.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png"/><Relationship Id="rId7" Type="http://schemas.openxmlformats.org/officeDocument/2006/relationships/image" Target="../media/image38.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3.png"/><Relationship Id="rId4" Type="http://schemas.openxmlformats.org/officeDocument/2006/relationships/image" Target="../media/image36.png"/><Relationship Id="rId9"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4.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8.jp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4.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72.jpg"/><Relationship Id="rId5" Type="http://schemas.openxmlformats.org/officeDocument/2006/relationships/image" Target="../media/image71.jpg"/><Relationship Id="rId4" Type="http://schemas.openxmlformats.org/officeDocument/2006/relationships/image" Target="../media/image70.jp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http://www.stpl.biz/"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4.png"/><Relationship Id="rId7" Type="http://schemas.openxmlformats.org/officeDocument/2006/relationships/image" Target="../media/image76.png"/><Relationship Id="rId2" Type="http://schemas.openxmlformats.org/officeDocument/2006/relationships/image" Target="../media/image73.png"/><Relationship Id="rId1" Type="http://schemas.openxmlformats.org/officeDocument/2006/relationships/slideLayout" Target="../slideLayouts/slideLayout1.xml"/><Relationship Id="rId6" Type="http://schemas.openxmlformats.org/officeDocument/2006/relationships/image" Target="../media/image75.png"/><Relationship Id="rId5" Type="http://schemas.openxmlformats.org/officeDocument/2006/relationships/hyperlink" Target="mailto:info@stpl.biz" TargetMode="External"/><Relationship Id="rId10" Type="http://schemas.openxmlformats.org/officeDocument/2006/relationships/image" Target="../media/image79.png"/><Relationship Id="rId4" Type="http://schemas.openxmlformats.org/officeDocument/2006/relationships/image" Target="../media/image7.jpg"/><Relationship Id="rId9" Type="http://schemas.openxmlformats.org/officeDocument/2006/relationships/image" Target="../media/image7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0592" y="0"/>
            <a:ext cx="5771408" cy="6858000"/>
          </a:xfrm>
          <a:prstGeom prst="rect">
            <a:avLst/>
          </a:prstGeom>
        </p:spPr>
      </p:pic>
      <p:sp>
        <p:nvSpPr>
          <p:cNvPr id="3" name="Subtitle 2"/>
          <p:cNvSpPr>
            <a:spLocks noGrp="1"/>
          </p:cNvSpPr>
          <p:nvPr>
            <p:ph type="subTitle" idx="1"/>
          </p:nvPr>
        </p:nvSpPr>
        <p:spPr>
          <a:xfrm>
            <a:off x="819665" y="4489658"/>
            <a:ext cx="4143632" cy="667522"/>
          </a:xfrm>
        </p:spPr>
        <p:txBody>
          <a:bodyPr>
            <a:noAutofit/>
          </a:bodyPr>
          <a:lstStyle/>
          <a:p>
            <a:pPr algn="l"/>
            <a:r>
              <a:rPr lang="en-US" sz="4800" b="1" dirty="0" smtClean="0">
                <a:solidFill>
                  <a:srgbClr val="0D4982"/>
                </a:solidFill>
                <a:latin typeface="Arial Narrow" panose="020B0606020202030204" pitchFamily="34" charset="0"/>
              </a:rPr>
              <a:t>COMPANY</a:t>
            </a:r>
            <a:r>
              <a:rPr lang="en-US" sz="4800" b="1" dirty="0" smtClean="0"/>
              <a:t> </a:t>
            </a:r>
            <a:endParaRPr lang="en-US" sz="48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202" y="1530955"/>
            <a:ext cx="10036360" cy="196810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0206" y="323790"/>
            <a:ext cx="1733937" cy="948627"/>
          </a:xfrm>
          <a:prstGeom prst="rect">
            <a:avLst/>
          </a:prstGeom>
        </p:spPr>
      </p:pic>
      <p:sp>
        <p:nvSpPr>
          <p:cNvPr id="10" name="Subtitle 2"/>
          <p:cNvSpPr txBox="1">
            <a:spLocks/>
          </p:cNvSpPr>
          <p:nvPr/>
        </p:nvSpPr>
        <p:spPr>
          <a:xfrm>
            <a:off x="831022" y="5128201"/>
            <a:ext cx="4143632" cy="40386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200" dirty="0" smtClean="0">
                <a:solidFill>
                  <a:schemeClr val="tx1">
                    <a:lumMod val="65000"/>
                    <a:lumOff val="35000"/>
                  </a:schemeClr>
                </a:solidFill>
              </a:rPr>
              <a:t>INTRODUCTION 2018</a:t>
            </a:r>
            <a:endParaRPr lang="en-US" sz="2200" dirty="0">
              <a:solidFill>
                <a:schemeClr val="tx1">
                  <a:lumMod val="65000"/>
                  <a:lumOff val="35000"/>
                </a:schemeClr>
              </a:solidFill>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8201" y="5616026"/>
            <a:ext cx="695325" cy="38100"/>
          </a:xfrm>
          <a:prstGeom prst="rect">
            <a:avLst/>
          </a:prstGeom>
        </p:spPr>
      </p:pic>
      <p:sp>
        <p:nvSpPr>
          <p:cNvPr id="15" name="Subtitle 2"/>
          <p:cNvSpPr txBox="1">
            <a:spLocks/>
          </p:cNvSpPr>
          <p:nvPr/>
        </p:nvSpPr>
        <p:spPr>
          <a:xfrm>
            <a:off x="8331574" y="6115446"/>
            <a:ext cx="2962502" cy="40386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dirty="0" smtClean="0">
                <a:solidFill>
                  <a:schemeClr val="bg1"/>
                </a:solidFill>
              </a:rPr>
              <a:t>OVER </a:t>
            </a:r>
            <a:r>
              <a:rPr lang="en-US" sz="1400" dirty="0" smtClean="0">
                <a:solidFill>
                  <a:schemeClr val="accent2">
                    <a:lumMod val="60000"/>
                    <a:lumOff val="40000"/>
                  </a:schemeClr>
                </a:solidFill>
              </a:rPr>
              <a:t>15 YEARS </a:t>
            </a:r>
            <a:r>
              <a:rPr lang="en-US" sz="1400" dirty="0" smtClean="0">
                <a:solidFill>
                  <a:schemeClr val="bg1"/>
                </a:solidFill>
              </a:rPr>
              <a:t>IN DIGITAL WORLD</a:t>
            </a:r>
            <a:endParaRPr lang="en-US" sz="1400" dirty="0">
              <a:solidFill>
                <a:schemeClr val="bg1"/>
              </a:solidFill>
            </a:endParaRPr>
          </a:p>
        </p:txBody>
      </p:sp>
      <p:sp>
        <p:nvSpPr>
          <p:cNvPr id="16" name="Subtitle 2"/>
          <p:cNvSpPr txBox="1">
            <a:spLocks/>
          </p:cNvSpPr>
          <p:nvPr/>
        </p:nvSpPr>
        <p:spPr>
          <a:xfrm>
            <a:off x="8595184" y="6420820"/>
            <a:ext cx="2608275" cy="40386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smtClean="0">
                <a:solidFill>
                  <a:schemeClr val="accent2">
                    <a:lumMod val="60000"/>
                    <a:lumOff val="40000"/>
                  </a:schemeClr>
                </a:solidFill>
              </a:rPr>
              <a:t>Presented By: </a:t>
            </a:r>
            <a:r>
              <a:rPr lang="en-US" sz="1200" dirty="0" smtClean="0">
                <a:solidFill>
                  <a:schemeClr val="bg1"/>
                </a:solidFill>
              </a:rPr>
              <a:t>SRM TECHSOL PVT. LTD.</a:t>
            </a:r>
            <a:endParaRPr lang="en-US" sz="1200" dirty="0">
              <a:solidFill>
                <a:schemeClr val="bg1"/>
              </a:solidFill>
            </a:endParaRPr>
          </a:p>
        </p:txBody>
      </p:sp>
    </p:spTree>
    <p:extLst>
      <p:ext uri="{BB962C8B-B14F-4D97-AF65-F5344CB8AC3E}">
        <p14:creationId xmlns:p14="http://schemas.microsoft.com/office/powerpoint/2010/main" val="13685223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717685" y="279466"/>
            <a:ext cx="6650836" cy="6675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None/>
              <a:defRPr/>
            </a:pPr>
            <a:r>
              <a:rPr lang="en-US" altLang="en-US" b="1" dirty="0" smtClean="0">
                <a:solidFill>
                  <a:schemeClr val="accent1">
                    <a:lumMod val="50000"/>
                  </a:schemeClr>
                </a:solidFill>
                <a:latin typeface="Arial Narrow" panose="020B0606020202030204" pitchFamily="34" charset="0"/>
              </a:rPr>
              <a:t>INDUSTRY </a:t>
            </a:r>
            <a:r>
              <a:rPr lang="en-US" altLang="en-US" b="1" dirty="0" smtClean="0">
                <a:solidFill>
                  <a:schemeClr val="accent2"/>
                </a:solidFill>
                <a:latin typeface="Arial Narrow" panose="020B0606020202030204" pitchFamily="34" charset="0"/>
              </a:rPr>
              <a:t>VERTICALS</a:t>
            </a:r>
          </a:p>
          <a:p>
            <a:pPr>
              <a:spcBef>
                <a:spcPct val="0"/>
              </a:spcBef>
              <a:buNone/>
              <a:defRPr/>
            </a:pPr>
            <a:endParaRPr lang="en-US" altLang="en-US" b="1" dirty="0">
              <a:solidFill>
                <a:schemeClr val="accent1">
                  <a:lumMod val="50000"/>
                </a:schemeClr>
              </a:solidFill>
              <a:latin typeface="Arial Narrow" panose="020B060602020203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033" y="845661"/>
            <a:ext cx="695325" cy="38100"/>
          </a:xfrm>
          <a:prstGeom prst="rect">
            <a:avLst/>
          </a:prstGeom>
        </p:spPr>
      </p:pic>
      <p:sp>
        <p:nvSpPr>
          <p:cNvPr id="10" name="TextBox 9"/>
          <p:cNvSpPr txBox="1"/>
          <p:nvPr/>
        </p:nvSpPr>
        <p:spPr>
          <a:xfrm>
            <a:off x="741671" y="2687675"/>
            <a:ext cx="1057725" cy="361637"/>
          </a:xfrm>
          <a:prstGeom prst="rect">
            <a:avLst/>
          </a:prstGeom>
          <a:noFill/>
        </p:spPr>
        <p:txBody>
          <a:bodyPr wrap="none" rtlCol="0">
            <a:spAutoFit/>
          </a:bodyPr>
          <a:lstStyle/>
          <a:p>
            <a:pPr>
              <a:lnSpc>
                <a:spcPts val="2100"/>
              </a:lnSpc>
              <a:spcBef>
                <a:spcPct val="0"/>
              </a:spcBef>
              <a:defRPr/>
            </a:pPr>
            <a:r>
              <a:rPr lang="en-US" altLang="en-US" sz="1200" i="1" dirty="0">
                <a:solidFill>
                  <a:srgbClr val="4D4D4D"/>
                </a:solidFill>
              </a:rPr>
              <a:t>e-</a:t>
            </a:r>
            <a:r>
              <a:rPr lang="en-US" altLang="en-US" sz="1200" dirty="0">
                <a:solidFill>
                  <a:srgbClr val="4D4D4D"/>
                </a:solidFill>
              </a:rPr>
              <a:t>Governance</a:t>
            </a:r>
          </a:p>
        </p:txBody>
      </p:sp>
      <p:sp>
        <p:nvSpPr>
          <p:cNvPr id="2" name="TextBox 1"/>
          <p:cNvSpPr txBox="1"/>
          <p:nvPr/>
        </p:nvSpPr>
        <p:spPr>
          <a:xfrm>
            <a:off x="708681" y="1086168"/>
            <a:ext cx="5430141" cy="307777"/>
          </a:xfrm>
          <a:prstGeom prst="rect">
            <a:avLst/>
          </a:prstGeom>
          <a:noFill/>
        </p:spPr>
        <p:txBody>
          <a:bodyPr wrap="none" rtlCol="0">
            <a:spAutoFit/>
          </a:bodyPr>
          <a:lstStyle/>
          <a:p>
            <a:pPr>
              <a:spcBef>
                <a:spcPct val="0"/>
              </a:spcBef>
              <a:defRPr/>
            </a:pPr>
            <a:r>
              <a:rPr lang="en-US" altLang="en-US" sz="1400" dirty="0"/>
              <a:t>Collaborating to develop advance solutions for diverse industry verticals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4348" y="0"/>
            <a:ext cx="5557652" cy="6858000"/>
          </a:xfrm>
          <a:prstGeom prst="rect">
            <a:avLst/>
          </a:prstGeom>
        </p:spPr>
      </p:pic>
      <p:sp>
        <p:nvSpPr>
          <p:cNvPr id="3" name="TextBox 2"/>
          <p:cNvSpPr txBox="1"/>
          <p:nvPr/>
        </p:nvSpPr>
        <p:spPr>
          <a:xfrm>
            <a:off x="695816" y="1645166"/>
            <a:ext cx="4188904" cy="307777"/>
          </a:xfrm>
          <a:prstGeom prst="rect">
            <a:avLst/>
          </a:prstGeom>
          <a:noFill/>
        </p:spPr>
        <p:txBody>
          <a:bodyPr wrap="none" rtlCol="0">
            <a:spAutoFit/>
          </a:bodyPr>
          <a:lstStyle/>
          <a:p>
            <a:r>
              <a:rPr lang="en-US" altLang="en-US" sz="1400" dirty="0">
                <a:solidFill>
                  <a:schemeClr val="accent2"/>
                </a:solidFill>
              </a:rPr>
              <a:t>Our services covers diverse industry verticals including </a:t>
            </a:r>
          </a:p>
        </p:txBody>
      </p:sp>
      <p:sp>
        <p:nvSpPr>
          <p:cNvPr id="26" name="TextBox 25"/>
          <p:cNvSpPr txBox="1"/>
          <p:nvPr/>
        </p:nvSpPr>
        <p:spPr>
          <a:xfrm>
            <a:off x="3054409" y="2714857"/>
            <a:ext cx="869405" cy="361637"/>
          </a:xfrm>
          <a:prstGeom prst="rect">
            <a:avLst/>
          </a:prstGeom>
          <a:noFill/>
        </p:spPr>
        <p:txBody>
          <a:bodyPr wrap="none" rtlCol="0">
            <a:spAutoFit/>
          </a:bodyPr>
          <a:lstStyle/>
          <a:p>
            <a:pPr>
              <a:lnSpc>
                <a:spcPts val="2100"/>
              </a:lnSpc>
              <a:spcBef>
                <a:spcPct val="0"/>
              </a:spcBef>
              <a:defRPr/>
            </a:pPr>
            <a:r>
              <a:rPr lang="en-US" altLang="en-US" sz="1200" dirty="0">
                <a:solidFill>
                  <a:srgbClr val="4D4D4D"/>
                </a:solidFill>
              </a:rPr>
              <a:t>Real Estate</a:t>
            </a:r>
          </a:p>
        </p:txBody>
      </p:sp>
      <p:sp>
        <p:nvSpPr>
          <p:cNvPr id="27" name="TextBox 26"/>
          <p:cNvSpPr txBox="1"/>
          <p:nvPr/>
        </p:nvSpPr>
        <p:spPr>
          <a:xfrm>
            <a:off x="5243249" y="2695770"/>
            <a:ext cx="864211" cy="361637"/>
          </a:xfrm>
          <a:prstGeom prst="rect">
            <a:avLst/>
          </a:prstGeom>
          <a:noFill/>
        </p:spPr>
        <p:txBody>
          <a:bodyPr wrap="none" rtlCol="0">
            <a:spAutoFit/>
          </a:bodyPr>
          <a:lstStyle/>
          <a:p>
            <a:pPr>
              <a:lnSpc>
                <a:spcPts val="2100"/>
              </a:lnSpc>
              <a:spcBef>
                <a:spcPct val="0"/>
              </a:spcBef>
              <a:defRPr/>
            </a:pPr>
            <a:r>
              <a:rPr lang="en-US" altLang="en-US" sz="1200" dirty="0" smtClean="0">
                <a:solidFill>
                  <a:srgbClr val="4D4D4D"/>
                </a:solidFill>
              </a:rPr>
              <a:t>Healthcare</a:t>
            </a:r>
            <a:endParaRPr lang="en-US" altLang="en-US" sz="1200" dirty="0">
              <a:solidFill>
                <a:srgbClr val="4D4D4D"/>
              </a:solidFill>
            </a:endParaRPr>
          </a:p>
        </p:txBody>
      </p:sp>
      <p:sp>
        <p:nvSpPr>
          <p:cNvPr id="28" name="TextBox 27"/>
          <p:cNvSpPr txBox="1"/>
          <p:nvPr/>
        </p:nvSpPr>
        <p:spPr>
          <a:xfrm>
            <a:off x="877698" y="3740599"/>
            <a:ext cx="803297" cy="361637"/>
          </a:xfrm>
          <a:prstGeom prst="rect">
            <a:avLst/>
          </a:prstGeom>
          <a:noFill/>
        </p:spPr>
        <p:txBody>
          <a:bodyPr wrap="none" rtlCol="0">
            <a:spAutoFit/>
          </a:bodyPr>
          <a:lstStyle/>
          <a:p>
            <a:pPr>
              <a:lnSpc>
                <a:spcPts val="2100"/>
              </a:lnSpc>
              <a:spcBef>
                <a:spcPct val="0"/>
              </a:spcBef>
              <a:defRPr/>
            </a:pPr>
            <a:r>
              <a:rPr lang="en-US" altLang="en-US" sz="1200" dirty="0" smtClean="0">
                <a:solidFill>
                  <a:srgbClr val="4D4D4D"/>
                </a:solidFill>
              </a:rPr>
              <a:t>Education</a:t>
            </a:r>
            <a:endParaRPr lang="en-US" altLang="en-US" sz="1200" dirty="0">
              <a:solidFill>
                <a:srgbClr val="4D4D4D"/>
              </a:solidFill>
            </a:endParaRPr>
          </a:p>
        </p:txBody>
      </p:sp>
      <p:sp>
        <p:nvSpPr>
          <p:cNvPr id="29" name="TextBox 28"/>
          <p:cNvSpPr txBox="1"/>
          <p:nvPr/>
        </p:nvSpPr>
        <p:spPr>
          <a:xfrm>
            <a:off x="3054409" y="3761519"/>
            <a:ext cx="852862" cy="361637"/>
          </a:xfrm>
          <a:prstGeom prst="rect">
            <a:avLst/>
          </a:prstGeom>
          <a:noFill/>
        </p:spPr>
        <p:txBody>
          <a:bodyPr wrap="none" rtlCol="0">
            <a:spAutoFit/>
          </a:bodyPr>
          <a:lstStyle/>
          <a:p>
            <a:pPr>
              <a:lnSpc>
                <a:spcPts val="2100"/>
              </a:lnSpc>
              <a:spcBef>
                <a:spcPct val="0"/>
              </a:spcBef>
              <a:defRPr/>
            </a:pPr>
            <a:r>
              <a:rPr lang="en-US" altLang="en-US" sz="1200" dirty="0" smtClean="0">
                <a:solidFill>
                  <a:srgbClr val="4D4D4D"/>
                </a:solidFill>
              </a:rPr>
              <a:t>Hospitality</a:t>
            </a:r>
            <a:endParaRPr lang="en-US" altLang="en-US" sz="1200" dirty="0">
              <a:solidFill>
                <a:srgbClr val="4D4D4D"/>
              </a:solidFill>
            </a:endParaRPr>
          </a:p>
        </p:txBody>
      </p:sp>
      <p:sp>
        <p:nvSpPr>
          <p:cNvPr id="30" name="TextBox 29"/>
          <p:cNvSpPr txBox="1"/>
          <p:nvPr/>
        </p:nvSpPr>
        <p:spPr>
          <a:xfrm>
            <a:off x="5405567" y="3750219"/>
            <a:ext cx="481222" cy="361637"/>
          </a:xfrm>
          <a:prstGeom prst="rect">
            <a:avLst/>
          </a:prstGeom>
          <a:noFill/>
        </p:spPr>
        <p:txBody>
          <a:bodyPr wrap="none" rtlCol="0">
            <a:spAutoFit/>
          </a:bodyPr>
          <a:lstStyle/>
          <a:p>
            <a:pPr>
              <a:lnSpc>
                <a:spcPts val="2100"/>
              </a:lnSpc>
              <a:spcBef>
                <a:spcPct val="0"/>
              </a:spcBef>
              <a:defRPr/>
            </a:pPr>
            <a:r>
              <a:rPr lang="en-US" altLang="en-US" sz="1200" dirty="0" smtClean="0">
                <a:solidFill>
                  <a:srgbClr val="4D4D4D"/>
                </a:solidFill>
              </a:rPr>
              <a:t>CRM</a:t>
            </a:r>
            <a:endParaRPr lang="en-US" altLang="en-US" sz="1200" dirty="0">
              <a:solidFill>
                <a:srgbClr val="4D4D4D"/>
              </a:solidFill>
            </a:endParaRPr>
          </a:p>
        </p:txBody>
      </p:sp>
      <p:sp>
        <p:nvSpPr>
          <p:cNvPr id="31" name="TextBox 30"/>
          <p:cNvSpPr txBox="1"/>
          <p:nvPr/>
        </p:nvSpPr>
        <p:spPr>
          <a:xfrm>
            <a:off x="1056844" y="4878579"/>
            <a:ext cx="423514" cy="361637"/>
          </a:xfrm>
          <a:prstGeom prst="rect">
            <a:avLst/>
          </a:prstGeom>
          <a:noFill/>
        </p:spPr>
        <p:txBody>
          <a:bodyPr wrap="none" rtlCol="0">
            <a:spAutoFit/>
          </a:bodyPr>
          <a:lstStyle/>
          <a:p>
            <a:pPr>
              <a:lnSpc>
                <a:spcPts val="2100"/>
              </a:lnSpc>
              <a:spcBef>
                <a:spcPct val="0"/>
              </a:spcBef>
              <a:defRPr/>
            </a:pPr>
            <a:r>
              <a:rPr lang="en-US" altLang="en-US" sz="1200" dirty="0" smtClean="0">
                <a:solidFill>
                  <a:srgbClr val="4D4D4D"/>
                </a:solidFill>
              </a:rPr>
              <a:t>ERP</a:t>
            </a:r>
            <a:endParaRPr lang="en-US" altLang="en-US" sz="1200" dirty="0">
              <a:solidFill>
                <a:srgbClr val="4D4D4D"/>
              </a:solidFill>
            </a:endParaRPr>
          </a:p>
        </p:txBody>
      </p:sp>
      <p:sp>
        <p:nvSpPr>
          <p:cNvPr id="32" name="TextBox 31"/>
          <p:cNvSpPr txBox="1"/>
          <p:nvPr/>
        </p:nvSpPr>
        <p:spPr>
          <a:xfrm>
            <a:off x="3080795" y="4878579"/>
            <a:ext cx="780855" cy="361637"/>
          </a:xfrm>
          <a:prstGeom prst="rect">
            <a:avLst/>
          </a:prstGeom>
          <a:noFill/>
        </p:spPr>
        <p:txBody>
          <a:bodyPr wrap="none" rtlCol="0">
            <a:spAutoFit/>
          </a:bodyPr>
          <a:lstStyle/>
          <a:p>
            <a:pPr>
              <a:lnSpc>
                <a:spcPts val="2100"/>
              </a:lnSpc>
              <a:spcBef>
                <a:spcPct val="0"/>
              </a:spcBef>
              <a:defRPr/>
            </a:pPr>
            <a:r>
              <a:rPr lang="en-US" altLang="en-US" sz="1200" dirty="0">
                <a:solidFill>
                  <a:srgbClr val="4D4D4D"/>
                </a:solidFill>
              </a:rPr>
              <a:t> Logistics </a:t>
            </a:r>
          </a:p>
        </p:txBody>
      </p:sp>
      <p:sp>
        <p:nvSpPr>
          <p:cNvPr id="33" name="TextBox 32"/>
          <p:cNvSpPr txBox="1"/>
          <p:nvPr/>
        </p:nvSpPr>
        <p:spPr>
          <a:xfrm>
            <a:off x="5390169" y="4866127"/>
            <a:ext cx="535146" cy="361637"/>
          </a:xfrm>
          <a:prstGeom prst="rect">
            <a:avLst/>
          </a:prstGeom>
          <a:noFill/>
        </p:spPr>
        <p:txBody>
          <a:bodyPr wrap="none" rtlCol="0">
            <a:spAutoFit/>
          </a:bodyPr>
          <a:lstStyle/>
          <a:p>
            <a:pPr>
              <a:lnSpc>
                <a:spcPts val="2100"/>
              </a:lnSpc>
              <a:spcBef>
                <a:spcPct val="0"/>
              </a:spcBef>
              <a:defRPr/>
            </a:pPr>
            <a:r>
              <a:rPr lang="en-US" altLang="en-US" sz="1200" dirty="0" smtClean="0">
                <a:solidFill>
                  <a:srgbClr val="4D4D4D"/>
                </a:solidFill>
              </a:rPr>
              <a:t>Retail</a:t>
            </a:r>
            <a:endParaRPr lang="en-US" altLang="en-US" sz="1200" dirty="0">
              <a:solidFill>
                <a:srgbClr val="4D4D4D"/>
              </a:solidFill>
            </a:endParaRPr>
          </a:p>
        </p:txBody>
      </p:sp>
      <p:sp>
        <p:nvSpPr>
          <p:cNvPr id="34" name="TextBox 33"/>
          <p:cNvSpPr txBox="1"/>
          <p:nvPr/>
        </p:nvSpPr>
        <p:spPr>
          <a:xfrm>
            <a:off x="757628" y="5950200"/>
            <a:ext cx="1021946" cy="451406"/>
          </a:xfrm>
          <a:prstGeom prst="rect">
            <a:avLst/>
          </a:prstGeom>
          <a:noFill/>
        </p:spPr>
        <p:txBody>
          <a:bodyPr wrap="none" rtlCol="0">
            <a:spAutoFit/>
          </a:bodyPr>
          <a:lstStyle>
            <a:defPPr>
              <a:defRPr lang="en-US"/>
            </a:defPPr>
            <a:lvl1pPr algn="ctr">
              <a:lnSpc>
                <a:spcPts val="1400"/>
              </a:lnSpc>
              <a:spcBef>
                <a:spcPct val="0"/>
              </a:spcBef>
              <a:defRPr sz="1200">
                <a:solidFill>
                  <a:srgbClr val="4D4D4D"/>
                </a:solidFill>
              </a:defRPr>
            </a:lvl1pPr>
          </a:lstStyle>
          <a:p>
            <a:r>
              <a:rPr lang="en-US" altLang="en-US" dirty="0"/>
              <a:t>Supply Chain </a:t>
            </a:r>
            <a:endParaRPr lang="en-US" altLang="en-US" dirty="0" smtClean="0"/>
          </a:p>
          <a:p>
            <a:r>
              <a:rPr lang="en-US" altLang="en-US" dirty="0" smtClean="0"/>
              <a:t>Management</a:t>
            </a:r>
            <a:endParaRPr lang="en-US" altLang="en-US" dirty="0"/>
          </a:p>
        </p:txBody>
      </p:sp>
      <p:sp>
        <p:nvSpPr>
          <p:cNvPr id="35" name="TextBox 34"/>
          <p:cNvSpPr txBox="1"/>
          <p:nvPr/>
        </p:nvSpPr>
        <p:spPr>
          <a:xfrm>
            <a:off x="2951351" y="5950200"/>
            <a:ext cx="1007648" cy="451406"/>
          </a:xfrm>
          <a:prstGeom prst="rect">
            <a:avLst/>
          </a:prstGeom>
          <a:noFill/>
        </p:spPr>
        <p:txBody>
          <a:bodyPr wrap="none" rtlCol="0">
            <a:spAutoFit/>
          </a:bodyPr>
          <a:lstStyle/>
          <a:p>
            <a:pPr algn="ctr">
              <a:lnSpc>
                <a:spcPts val="1400"/>
              </a:lnSpc>
              <a:spcBef>
                <a:spcPct val="0"/>
              </a:spcBef>
              <a:defRPr/>
            </a:pPr>
            <a:r>
              <a:rPr lang="en-US" altLang="en-US" sz="1200" dirty="0" smtClean="0">
                <a:solidFill>
                  <a:srgbClr val="4D4D4D"/>
                </a:solidFill>
              </a:rPr>
              <a:t>Data </a:t>
            </a:r>
          </a:p>
          <a:p>
            <a:pPr algn="ctr">
              <a:lnSpc>
                <a:spcPts val="1400"/>
              </a:lnSpc>
              <a:spcBef>
                <a:spcPct val="0"/>
              </a:spcBef>
              <a:defRPr/>
            </a:pPr>
            <a:r>
              <a:rPr lang="en-US" altLang="en-US" sz="1200" dirty="0" smtClean="0">
                <a:solidFill>
                  <a:srgbClr val="4D4D4D"/>
                </a:solidFill>
              </a:rPr>
              <a:t>Warehousing</a:t>
            </a:r>
            <a:endParaRPr lang="en-US" altLang="en-US" sz="1200" dirty="0">
              <a:solidFill>
                <a:srgbClr val="4D4D4D"/>
              </a:solidFill>
            </a:endParaRPr>
          </a:p>
        </p:txBody>
      </p:sp>
      <p:sp>
        <p:nvSpPr>
          <p:cNvPr id="36" name="TextBox 35"/>
          <p:cNvSpPr txBox="1"/>
          <p:nvPr/>
        </p:nvSpPr>
        <p:spPr>
          <a:xfrm>
            <a:off x="5212607" y="5950200"/>
            <a:ext cx="913391" cy="451406"/>
          </a:xfrm>
          <a:prstGeom prst="rect">
            <a:avLst/>
          </a:prstGeom>
          <a:noFill/>
        </p:spPr>
        <p:txBody>
          <a:bodyPr wrap="none" rtlCol="0">
            <a:spAutoFit/>
          </a:bodyPr>
          <a:lstStyle>
            <a:defPPr>
              <a:defRPr lang="en-US"/>
            </a:defPPr>
            <a:lvl1pPr algn="ctr">
              <a:lnSpc>
                <a:spcPts val="1400"/>
              </a:lnSpc>
              <a:spcBef>
                <a:spcPct val="0"/>
              </a:spcBef>
              <a:defRPr sz="1200">
                <a:solidFill>
                  <a:srgbClr val="4D4D4D"/>
                </a:solidFill>
              </a:defRPr>
            </a:lvl1pPr>
          </a:lstStyle>
          <a:p>
            <a:r>
              <a:rPr lang="en-US" altLang="en-US" dirty="0"/>
              <a:t>Social </a:t>
            </a:r>
          </a:p>
          <a:p>
            <a:r>
              <a:rPr lang="en-US" altLang="en-US" dirty="0"/>
              <a:t>Networking</a:t>
            </a:r>
          </a:p>
        </p:txBody>
      </p:sp>
      <p:sp>
        <p:nvSpPr>
          <p:cNvPr id="7" name="Oval 6"/>
          <p:cNvSpPr/>
          <p:nvPr/>
        </p:nvSpPr>
        <p:spPr>
          <a:xfrm>
            <a:off x="1039218" y="2287326"/>
            <a:ext cx="486133" cy="486133"/>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4740" y="2378131"/>
            <a:ext cx="320173" cy="320173"/>
          </a:xfrm>
          <a:prstGeom prst="rect">
            <a:avLst/>
          </a:prstGeom>
        </p:spPr>
      </p:pic>
      <p:sp>
        <p:nvSpPr>
          <p:cNvPr id="48" name="Oval 47"/>
          <p:cNvSpPr/>
          <p:nvPr/>
        </p:nvSpPr>
        <p:spPr>
          <a:xfrm>
            <a:off x="1036279" y="3329164"/>
            <a:ext cx="486133" cy="486133"/>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046810" y="4416988"/>
            <a:ext cx="486133" cy="486133"/>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027466" y="5441958"/>
            <a:ext cx="486133" cy="486133"/>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223862" y="2309435"/>
            <a:ext cx="486133" cy="486133"/>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220923" y="3351273"/>
            <a:ext cx="486133" cy="486133"/>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231454" y="4439097"/>
            <a:ext cx="486133" cy="486133"/>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3212110" y="5464067"/>
            <a:ext cx="486133" cy="486133"/>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431590" y="2294654"/>
            <a:ext cx="486133" cy="486133"/>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5428651" y="3336492"/>
            <a:ext cx="486133" cy="486133"/>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5439182" y="4424316"/>
            <a:ext cx="486133" cy="486133"/>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5419838" y="5449286"/>
            <a:ext cx="486133" cy="486133"/>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5776" y="2372351"/>
            <a:ext cx="316426" cy="316426"/>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21761" y="2387764"/>
            <a:ext cx="299911" cy="299911"/>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8621" y="3402699"/>
            <a:ext cx="336292" cy="336292"/>
          </a:xfrm>
          <a:prstGeom prst="rect">
            <a:avLst/>
          </a:prstGeom>
        </p:spPr>
      </p:pic>
      <p:pic>
        <p:nvPicPr>
          <p:cNvPr id="59" name="Picture 5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11611" y="3453300"/>
            <a:ext cx="310591" cy="310591"/>
          </a:xfrm>
          <a:prstGeom prst="rect">
            <a:avLst/>
          </a:prstGeom>
        </p:spPr>
      </p:pic>
      <p:pic>
        <p:nvPicPr>
          <p:cNvPr id="60" name="Picture 5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21761" y="3422613"/>
            <a:ext cx="311081" cy="311081"/>
          </a:xfrm>
          <a:prstGeom prst="rect">
            <a:avLst/>
          </a:prstGeom>
        </p:spPr>
      </p:pic>
      <p:pic>
        <p:nvPicPr>
          <p:cNvPr id="61" name="Picture 6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23790" y="4506584"/>
            <a:ext cx="320247" cy="320247"/>
          </a:xfrm>
          <a:prstGeom prst="rect">
            <a:avLst/>
          </a:prstGeom>
        </p:spPr>
      </p:pic>
      <p:pic>
        <p:nvPicPr>
          <p:cNvPr id="62" name="Picture 6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05776" y="4521964"/>
            <a:ext cx="340557" cy="340557"/>
          </a:xfrm>
          <a:prstGeom prst="rect">
            <a:avLst/>
          </a:prstGeom>
        </p:spPr>
      </p:pic>
      <p:pic>
        <p:nvPicPr>
          <p:cNvPr id="63" name="Picture 6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67635" y="4481436"/>
            <a:ext cx="386813" cy="386813"/>
          </a:xfrm>
          <a:prstGeom prst="rect">
            <a:avLst/>
          </a:prstGeom>
        </p:spPr>
      </p:pic>
      <p:pic>
        <p:nvPicPr>
          <p:cNvPr id="96" name="Picture 9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22915" y="5535297"/>
            <a:ext cx="321998" cy="321998"/>
          </a:xfrm>
          <a:prstGeom prst="rect">
            <a:avLst/>
          </a:prstGeom>
        </p:spPr>
      </p:pic>
      <p:pic>
        <p:nvPicPr>
          <p:cNvPr id="97" name="Picture 9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288818" y="5548844"/>
            <a:ext cx="332715" cy="332715"/>
          </a:xfrm>
          <a:prstGeom prst="rect">
            <a:avLst/>
          </a:prstGeom>
        </p:spPr>
      </p:pic>
      <p:pic>
        <p:nvPicPr>
          <p:cNvPr id="98" name="Picture 9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451762" y="5493370"/>
            <a:ext cx="397963" cy="397963"/>
          </a:xfrm>
          <a:prstGeom prst="rect">
            <a:avLst/>
          </a:prstGeom>
        </p:spPr>
      </p:pic>
    </p:spTree>
    <p:extLst>
      <p:ext uri="{BB962C8B-B14F-4D97-AF65-F5344CB8AC3E}">
        <p14:creationId xmlns:p14="http://schemas.microsoft.com/office/powerpoint/2010/main" val="15253642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3796" y="0"/>
            <a:ext cx="10001992" cy="68580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771408" cy="6858000"/>
          </a:xfrm>
          <a:prstGeom prst="rect">
            <a:avLst/>
          </a:prstGeom>
        </p:spPr>
      </p:pic>
      <p:sp>
        <p:nvSpPr>
          <p:cNvPr id="2" name="Title 1"/>
          <p:cNvSpPr>
            <a:spLocks noGrp="1"/>
          </p:cNvSpPr>
          <p:nvPr>
            <p:ph type="title"/>
          </p:nvPr>
        </p:nvSpPr>
        <p:spPr>
          <a:xfrm>
            <a:off x="318185" y="2085124"/>
            <a:ext cx="3774989" cy="1282442"/>
          </a:xfrm>
        </p:spPr>
        <p:txBody>
          <a:bodyPr>
            <a:normAutofit/>
          </a:bodyPr>
          <a:lstStyle/>
          <a:p>
            <a:pPr>
              <a:defRPr/>
            </a:pPr>
            <a:r>
              <a:rPr lang="en-US" sz="4000" b="1" dirty="0" smtClean="0">
                <a:solidFill>
                  <a:schemeClr val="accent2">
                    <a:lumMod val="60000"/>
                    <a:lumOff val="40000"/>
                  </a:schemeClr>
                </a:solidFill>
                <a:latin typeface="+mn-lt"/>
              </a:rPr>
              <a:t>QUALITY</a:t>
            </a:r>
            <a:r>
              <a:rPr lang="en-US" sz="4000" b="1" dirty="0" smtClean="0">
                <a:latin typeface="+mn-lt"/>
              </a:rPr>
              <a:t> </a:t>
            </a:r>
            <a:br>
              <a:rPr lang="en-US" sz="4000" b="1" dirty="0" smtClean="0">
                <a:latin typeface="+mn-lt"/>
              </a:rPr>
            </a:br>
            <a:r>
              <a:rPr lang="en-US" sz="4000" b="1" dirty="0" smtClean="0">
                <a:solidFill>
                  <a:schemeClr val="bg1"/>
                </a:solidFill>
                <a:latin typeface="+mn-lt"/>
              </a:rPr>
              <a:t>AND PROCESSES</a:t>
            </a:r>
            <a:endParaRPr lang="en-US" altLang="en-US" sz="4000" b="1" dirty="0">
              <a:solidFill>
                <a:schemeClr val="bg1"/>
              </a:solidFill>
              <a:latin typeface="+mn-lt"/>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753" y="3384089"/>
            <a:ext cx="695325" cy="38100"/>
          </a:xfrm>
          <a:prstGeom prst="rect">
            <a:avLst/>
          </a:prstGeom>
        </p:spPr>
      </p:pic>
      <p:sp>
        <p:nvSpPr>
          <p:cNvPr id="12" name="Title 1"/>
          <p:cNvSpPr txBox="1">
            <a:spLocks/>
          </p:cNvSpPr>
          <p:nvPr/>
        </p:nvSpPr>
        <p:spPr>
          <a:xfrm>
            <a:off x="318185" y="3312942"/>
            <a:ext cx="3659660" cy="128244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dirty="0">
                <a:solidFill>
                  <a:schemeClr val="bg1"/>
                </a:solidFill>
              </a:rPr>
              <a:t>Processes are tailored to tune in with specific project and client requirements ensuring management and control for the development processes</a:t>
            </a:r>
            <a:r>
              <a:rPr lang="en-US" altLang="en-US" sz="1100" dirty="0" smtClean="0">
                <a:solidFill>
                  <a:schemeClr val="bg1"/>
                </a:solidFill>
              </a:rPr>
              <a:t/>
            </a:r>
            <a:br>
              <a:rPr lang="en-US" altLang="en-US" sz="1100" dirty="0" smtClean="0">
                <a:solidFill>
                  <a:schemeClr val="bg1"/>
                </a:solidFill>
              </a:rPr>
            </a:br>
            <a:endParaRPr lang="en-US" sz="1100" dirty="0" smtClean="0">
              <a:solidFill>
                <a:schemeClr val="bg1"/>
              </a:solidFill>
              <a:latin typeface="+mn-lt"/>
            </a:endParaRPr>
          </a:p>
        </p:txBody>
      </p:sp>
    </p:spTree>
    <p:extLst>
      <p:ext uri="{BB962C8B-B14F-4D97-AF65-F5344CB8AC3E}">
        <p14:creationId xmlns:p14="http://schemas.microsoft.com/office/powerpoint/2010/main" val="39599464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Picture 10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6447" y="0"/>
            <a:ext cx="2395847" cy="6858000"/>
          </a:xfrm>
          <a:prstGeom prst="rect">
            <a:avLst/>
          </a:prstGeom>
        </p:spPr>
      </p:pic>
      <p:sp>
        <p:nvSpPr>
          <p:cNvPr id="4" name="Subtitle 2"/>
          <p:cNvSpPr txBox="1">
            <a:spLocks/>
          </p:cNvSpPr>
          <p:nvPr/>
        </p:nvSpPr>
        <p:spPr>
          <a:xfrm>
            <a:off x="533988" y="370670"/>
            <a:ext cx="6650836" cy="6675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None/>
              <a:defRPr/>
            </a:pPr>
            <a:r>
              <a:rPr lang="en-US" b="1" dirty="0" smtClean="0">
                <a:solidFill>
                  <a:schemeClr val="accent1">
                    <a:lumMod val="50000"/>
                  </a:schemeClr>
                </a:solidFill>
                <a:latin typeface="Arial Narrow" panose="020B0606020202030204" pitchFamily="34" charset="0"/>
              </a:rPr>
              <a:t>QUALITY &amp; </a:t>
            </a:r>
            <a:r>
              <a:rPr lang="en-US" b="1" dirty="0" smtClean="0">
                <a:solidFill>
                  <a:schemeClr val="accent2"/>
                </a:solidFill>
                <a:latin typeface="Arial Narrow" panose="020B0606020202030204" pitchFamily="34" charset="0"/>
              </a:rPr>
              <a:t>PROCESSES</a:t>
            </a:r>
            <a:endParaRPr lang="en-US" altLang="en-US" b="1" dirty="0">
              <a:solidFill>
                <a:schemeClr val="accent2"/>
              </a:solidFill>
              <a:latin typeface="Arial Narrow" panose="020B060602020203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041" y="1218657"/>
            <a:ext cx="695325" cy="38100"/>
          </a:xfrm>
          <a:prstGeom prst="rect">
            <a:avLst/>
          </a:prstGeom>
        </p:spPr>
      </p:pic>
      <p:sp>
        <p:nvSpPr>
          <p:cNvPr id="9" name="Rectangle 8"/>
          <p:cNvSpPr/>
          <p:nvPr/>
        </p:nvSpPr>
        <p:spPr>
          <a:xfrm>
            <a:off x="533988" y="3322399"/>
            <a:ext cx="2052693" cy="1446550"/>
          </a:xfrm>
          <a:prstGeom prst="rect">
            <a:avLst/>
          </a:prstGeom>
        </p:spPr>
        <p:txBody>
          <a:bodyPr wrap="square">
            <a:spAutoFit/>
          </a:bodyPr>
          <a:lstStyle/>
          <a:p>
            <a:pPr algn="just">
              <a:spcBef>
                <a:spcPct val="0"/>
              </a:spcBef>
              <a:defRPr/>
            </a:pPr>
            <a:r>
              <a:rPr lang="en-US" altLang="en-US" sz="1100" dirty="0">
                <a:solidFill>
                  <a:srgbClr val="4D4D4D"/>
                </a:solidFill>
              </a:rPr>
              <a:t>CMMI Level 3 Appraised and an ISO 9001:2008 certified offshore software development company with a strong team of highly skilled IT experts, catering its global clientele with innovative cost-effective solutions across different industry verticals.</a:t>
            </a:r>
          </a:p>
        </p:txBody>
      </p:sp>
      <p:sp>
        <p:nvSpPr>
          <p:cNvPr id="2" name="TextBox 1"/>
          <p:cNvSpPr txBox="1"/>
          <p:nvPr/>
        </p:nvSpPr>
        <p:spPr>
          <a:xfrm>
            <a:off x="567681" y="820418"/>
            <a:ext cx="3542829" cy="276999"/>
          </a:xfrm>
          <a:prstGeom prst="rect">
            <a:avLst/>
          </a:prstGeom>
          <a:noFill/>
        </p:spPr>
        <p:txBody>
          <a:bodyPr wrap="none" rtlCol="0">
            <a:spAutoFit/>
          </a:bodyPr>
          <a:lstStyle/>
          <a:p>
            <a:r>
              <a:rPr lang="en-US" altLang="en-US" sz="1200" dirty="0">
                <a:solidFill>
                  <a:schemeClr val="bg1">
                    <a:lumMod val="50000"/>
                  </a:schemeClr>
                </a:solidFill>
              </a:rPr>
              <a:t>Employs Processes That Produce High Quality Results </a:t>
            </a:r>
          </a:p>
        </p:txBody>
      </p:sp>
      <p:sp>
        <p:nvSpPr>
          <p:cNvPr id="24" name="Rectangle 23"/>
          <p:cNvSpPr/>
          <p:nvPr/>
        </p:nvSpPr>
        <p:spPr>
          <a:xfrm>
            <a:off x="3197462" y="3310704"/>
            <a:ext cx="2121915" cy="1615827"/>
          </a:xfrm>
          <a:prstGeom prst="rect">
            <a:avLst/>
          </a:prstGeom>
        </p:spPr>
        <p:txBody>
          <a:bodyPr wrap="square">
            <a:spAutoFit/>
          </a:bodyPr>
          <a:lstStyle/>
          <a:p>
            <a:pPr algn="just">
              <a:spcBef>
                <a:spcPct val="0"/>
              </a:spcBef>
              <a:defRPr/>
            </a:pPr>
            <a:r>
              <a:rPr lang="en-US" altLang="en-US" sz="1100" dirty="0">
                <a:solidFill>
                  <a:srgbClr val="4D4D4D"/>
                </a:solidFill>
              </a:rPr>
              <a:t>Our expertise in technology and business may recommend other features and functionalities not visualized by the client, such as system metrics, performance indicators, </a:t>
            </a:r>
            <a:r>
              <a:rPr lang="en-US" altLang="en-US" sz="1100" dirty="0" smtClean="0">
                <a:solidFill>
                  <a:srgbClr val="4D4D4D"/>
                </a:solidFill>
              </a:rPr>
              <a:t>content management</a:t>
            </a:r>
            <a:r>
              <a:rPr lang="en-US" altLang="en-US" sz="1100" dirty="0">
                <a:solidFill>
                  <a:srgbClr val="4D4D4D"/>
                </a:solidFill>
              </a:rPr>
              <a:t>, backup and restore features, performance enhancer techniques, etc.</a:t>
            </a:r>
          </a:p>
        </p:txBody>
      </p:sp>
      <p:sp>
        <p:nvSpPr>
          <p:cNvPr id="25" name="Rectangle 24"/>
          <p:cNvSpPr/>
          <p:nvPr/>
        </p:nvSpPr>
        <p:spPr>
          <a:xfrm>
            <a:off x="5778343" y="3323306"/>
            <a:ext cx="2052693" cy="938719"/>
          </a:xfrm>
          <a:prstGeom prst="rect">
            <a:avLst/>
          </a:prstGeom>
        </p:spPr>
        <p:txBody>
          <a:bodyPr wrap="square">
            <a:spAutoFit/>
          </a:bodyPr>
          <a:lstStyle/>
          <a:p>
            <a:pPr algn="just">
              <a:spcBef>
                <a:spcPct val="0"/>
              </a:spcBef>
              <a:defRPr/>
            </a:pPr>
            <a:r>
              <a:rPr lang="en-US" altLang="en-US" sz="1100" dirty="0">
                <a:solidFill>
                  <a:srgbClr val="4D4D4D"/>
                </a:solidFill>
              </a:rPr>
              <a:t>Processes are tailored to tune in with specific project and client requirements ensuring management and control for the development processes</a:t>
            </a:r>
          </a:p>
        </p:txBody>
      </p:sp>
      <p:sp>
        <p:nvSpPr>
          <p:cNvPr id="27" name="Rectangle 26"/>
          <p:cNvSpPr/>
          <p:nvPr/>
        </p:nvSpPr>
        <p:spPr>
          <a:xfrm>
            <a:off x="8290002" y="3315975"/>
            <a:ext cx="2052693" cy="938719"/>
          </a:xfrm>
          <a:prstGeom prst="rect">
            <a:avLst/>
          </a:prstGeom>
        </p:spPr>
        <p:txBody>
          <a:bodyPr wrap="square">
            <a:spAutoFit/>
          </a:bodyPr>
          <a:lstStyle/>
          <a:p>
            <a:pPr algn="just">
              <a:spcBef>
                <a:spcPct val="0"/>
              </a:spcBef>
              <a:defRPr/>
            </a:pPr>
            <a:r>
              <a:rPr lang="en-US" altLang="en-US" sz="1100" dirty="0">
                <a:solidFill>
                  <a:srgbClr val="4D4D4D"/>
                </a:solidFill>
              </a:rPr>
              <a:t>Our modular design, may use prototyping as a means to develop a fast and workable application that saves time and money</a:t>
            </a:r>
          </a:p>
        </p:txBody>
      </p:sp>
      <p:sp>
        <p:nvSpPr>
          <p:cNvPr id="7" name="Oval 6"/>
          <p:cNvSpPr/>
          <p:nvPr/>
        </p:nvSpPr>
        <p:spPr>
          <a:xfrm>
            <a:off x="1016638" y="1954423"/>
            <a:ext cx="1087394" cy="1087395"/>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680111" y="1954427"/>
            <a:ext cx="1087394" cy="1087395"/>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206248" y="1954426"/>
            <a:ext cx="1087394" cy="1087395"/>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8772652" y="1954425"/>
            <a:ext cx="1087394" cy="1087395"/>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9239" y="2374557"/>
            <a:ext cx="153124" cy="280727"/>
          </a:xfrm>
          <a:prstGeom prst="rect">
            <a:avLst/>
          </a:prstGeom>
        </p:spPr>
      </p:pic>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9427" y="2357758"/>
            <a:ext cx="153124" cy="280727"/>
          </a:xfrm>
          <a:prstGeom prst="rect">
            <a:avLst/>
          </a:prstGeom>
        </p:spPr>
      </p:pic>
      <p:pic>
        <p:nvPicPr>
          <p:cNvPr id="42" name="Picture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5831" y="2375197"/>
            <a:ext cx="153124" cy="280727"/>
          </a:xfrm>
          <a:prstGeom prst="rect">
            <a:avLst/>
          </a:prstGeom>
        </p:spPr>
      </p:pic>
      <p:pic>
        <p:nvPicPr>
          <p:cNvPr id="43"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97783" y="5480982"/>
            <a:ext cx="264318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5016" y="2063971"/>
            <a:ext cx="798036" cy="798036"/>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44627" y="2124119"/>
            <a:ext cx="763815" cy="763815"/>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67480" y="2109902"/>
            <a:ext cx="786043" cy="786043"/>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4150" y="2098192"/>
            <a:ext cx="763815" cy="763815"/>
          </a:xfrm>
          <a:prstGeom prst="rect">
            <a:avLst/>
          </a:prstGeom>
        </p:spPr>
      </p:pic>
    </p:spTree>
    <p:extLst>
      <p:ext uri="{BB962C8B-B14F-4D97-AF65-F5344CB8AC3E}">
        <p14:creationId xmlns:p14="http://schemas.microsoft.com/office/powerpoint/2010/main" val="447548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008" y="0"/>
            <a:ext cx="10001992" cy="68580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771408" cy="6858000"/>
          </a:xfrm>
          <a:prstGeom prst="rect">
            <a:avLst/>
          </a:prstGeom>
        </p:spPr>
      </p:pic>
      <p:sp>
        <p:nvSpPr>
          <p:cNvPr id="2" name="Title 1"/>
          <p:cNvSpPr>
            <a:spLocks noGrp="1"/>
          </p:cNvSpPr>
          <p:nvPr>
            <p:ph type="title"/>
          </p:nvPr>
        </p:nvSpPr>
        <p:spPr>
          <a:xfrm>
            <a:off x="318185" y="2085124"/>
            <a:ext cx="3774989" cy="1282442"/>
          </a:xfrm>
        </p:spPr>
        <p:txBody>
          <a:bodyPr>
            <a:normAutofit/>
          </a:bodyPr>
          <a:lstStyle/>
          <a:p>
            <a:pPr>
              <a:defRPr/>
            </a:pPr>
            <a:r>
              <a:rPr lang="en-US" altLang="en-US" sz="4000" b="1" dirty="0" smtClean="0">
                <a:solidFill>
                  <a:schemeClr val="accent2">
                    <a:lumMod val="60000"/>
                    <a:lumOff val="40000"/>
                  </a:schemeClr>
                </a:solidFill>
                <a:latin typeface="+mn-lt"/>
              </a:rPr>
              <a:t>ENGAGEMENT</a:t>
            </a:r>
            <a:r>
              <a:rPr lang="en-US" altLang="en-US" sz="4000" b="1" dirty="0" smtClean="0">
                <a:solidFill>
                  <a:schemeClr val="bg1"/>
                </a:solidFill>
                <a:latin typeface="+mn-lt"/>
              </a:rPr>
              <a:t> MODELS</a:t>
            </a:r>
            <a:endParaRPr lang="en-US" altLang="en-US" sz="4000" b="1" dirty="0">
              <a:solidFill>
                <a:schemeClr val="bg1"/>
              </a:solidFill>
              <a:latin typeface="+mn-lt"/>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753" y="3384089"/>
            <a:ext cx="695325" cy="38100"/>
          </a:xfrm>
          <a:prstGeom prst="rect">
            <a:avLst/>
          </a:prstGeom>
        </p:spPr>
      </p:pic>
      <p:sp>
        <p:nvSpPr>
          <p:cNvPr id="12" name="Title 1"/>
          <p:cNvSpPr txBox="1">
            <a:spLocks/>
          </p:cNvSpPr>
          <p:nvPr/>
        </p:nvSpPr>
        <p:spPr>
          <a:xfrm>
            <a:off x="318185" y="3384089"/>
            <a:ext cx="3561837" cy="128244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1100" dirty="0">
                <a:solidFill>
                  <a:schemeClr val="bg1"/>
                </a:solidFill>
              </a:rPr>
              <a:t>STPL offers its clients in various flexible engagement models to manage client requirements that could be one-time or on-going multi-year projects.</a:t>
            </a:r>
          </a:p>
          <a:p>
            <a:r>
              <a:rPr lang="en-US" altLang="en-US" sz="1100" dirty="0" smtClean="0">
                <a:solidFill>
                  <a:schemeClr val="bg1"/>
                </a:solidFill>
              </a:rPr>
              <a:t/>
            </a:r>
            <a:br>
              <a:rPr lang="en-US" altLang="en-US" sz="1100" dirty="0" smtClean="0">
                <a:solidFill>
                  <a:schemeClr val="bg1"/>
                </a:solidFill>
              </a:rPr>
            </a:br>
            <a:endParaRPr lang="en-US" sz="1100" dirty="0" smtClean="0">
              <a:solidFill>
                <a:schemeClr val="bg1"/>
              </a:solidFill>
              <a:latin typeface="+mn-lt"/>
            </a:endParaRPr>
          </a:p>
        </p:txBody>
      </p:sp>
    </p:spTree>
    <p:extLst>
      <p:ext uri="{BB962C8B-B14F-4D97-AF65-F5344CB8AC3E}">
        <p14:creationId xmlns:p14="http://schemas.microsoft.com/office/powerpoint/2010/main" val="36566735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Picture 10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95847" cy="6858000"/>
          </a:xfrm>
          <a:prstGeom prst="rect">
            <a:avLst/>
          </a:prstGeom>
        </p:spPr>
      </p:pic>
      <p:sp>
        <p:nvSpPr>
          <p:cNvPr id="4" name="Subtitle 2"/>
          <p:cNvSpPr txBox="1">
            <a:spLocks/>
          </p:cNvSpPr>
          <p:nvPr/>
        </p:nvSpPr>
        <p:spPr>
          <a:xfrm>
            <a:off x="2724952" y="356167"/>
            <a:ext cx="6650836" cy="6675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None/>
              <a:defRPr/>
            </a:pPr>
            <a:r>
              <a:rPr lang="en-US" altLang="en-US" b="1" dirty="0" smtClean="0">
                <a:solidFill>
                  <a:schemeClr val="accent1">
                    <a:lumMod val="50000"/>
                  </a:schemeClr>
                </a:solidFill>
                <a:latin typeface="Arial Narrow" panose="020B0606020202030204" pitchFamily="34" charset="0"/>
              </a:rPr>
              <a:t>ENGAGEMENT </a:t>
            </a:r>
            <a:r>
              <a:rPr lang="en-US" altLang="en-US" b="1" dirty="0" smtClean="0">
                <a:solidFill>
                  <a:schemeClr val="accent2"/>
                </a:solidFill>
                <a:latin typeface="Arial Narrow" panose="020B0606020202030204" pitchFamily="34" charset="0"/>
              </a:rPr>
              <a:t>MODELS</a:t>
            </a:r>
            <a:endParaRPr lang="en-US" altLang="en-US" b="1" dirty="0">
              <a:solidFill>
                <a:schemeClr val="accent2"/>
              </a:solidFill>
              <a:latin typeface="Arial Narrow" panose="020B060602020203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2300" y="922362"/>
            <a:ext cx="695325" cy="38100"/>
          </a:xfrm>
          <a:prstGeom prst="rect">
            <a:avLst/>
          </a:prstGeom>
        </p:spPr>
      </p:pic>
      <p:sp>
        <p:nvSpPr>
          <p:cNvPr id="9" name="Rectangle 8"/>
          <p:cNvSpPr/>
          <p:nvPr/>
        </p:nvSpPr>
        <p:spPr>
          <a:xfrm>
            <a:off x="2716300" y="2539973"/>
            <a:ext cx="1682497" cy="261610"/>
          </a:xfrm>
          <a:prstGeom prst="rect">
            <a:avLst/>
          </a:prstGeom>
        </p:spPr>
        <p:txBody>
          <a:bodyPr wrap="square">
            <a:spAutoFit/>
          </a:bodyPr>
          <a:lstStyle/>
          <a:p>
            <a:pPr>
              <a:spcBef>
                <a:spcPct val="0"/>
              </a:spcBef>
              <a:defRPr/>
            </a:pPr>
            <a:r>
              <a:rPr lang="en-US" altLang="en-US" sz="1100" b="1" dirty="0">
                <a:solidFill>
                  <a:srgbClr val="4D4D4D"/>
                </a:solidFill>
              </a:rPr>
              <a:t>Fixed Price Project Model</a:t>
            </a:r>
          </a:p>
        </p:txBody>
      </p:sp>
      <p:sp>
        <p:nvSpPr>
          <p:cNvPr id="10" name="TextBox 9"/>
          <p:cNvSpPr txBox="1"/>
          <p:nvPr/>
        </p:nvSpPr>
        <p:spPr>
          <a:xfrm>
            <a:off x="2716508" y="3190940"/>
            <a:ext cx="2039726" cy="307777"/>
          </a:xfrm>
          <a:prstGeom prst="rect">
            <a:avLst/>
          </a:prstGeom>
          <a:noFill/>
        </p:spPr>
        <p:txBody>
          <a:bodyPr wrap="none" rtlCol="0">
            <a:spAutoFit/>
          </a:bodyPr>
          <a:lstStyle/>
          <a:p>
            <a:r>
              <a:rPr lang="en-US" altLang="en-US" sz="1400" dirty="0">
                <a:solidFill>
                  <a:schemeClr val="accent2"/>
                </a:solidFill>
              </a:rPr>
              <a:t>Fixed Price Project </a:t>
            </a:r>
            <a:r>
              <a:rPr lang="en-US" altLang="en-US" sz="1400" dirty="0" smtClean="0">
                <a:solidFill>
                  <a:schemeClr val="accent2"/>
                </a:solidFill>
              </a:rPr>
              <a:t>Model</a:t>
            </a:r>
            <a:endParaRPr lang="en-US" altLang="en-US" sz="1400" dirty="0">
              <a:solidFill>
                <a:schemeClr val="accent2"/>
              </a:solidFill>
            </a:endParaRPr>
          </a:p>
        </p:txBody>
      </p:sp>
      <p:sp>
        <p:nvSpPr>
          <p:cNvPr id="11" name="Rectangle 10"/>
          <p:cNvSpPr/>
          <p:nvPr/>
        </p:nvSpPr>
        <p:spPr>
          <a:xfrm>
            <a:off x="2708062" y="5617927"/>
            <a:ext cx="4030075" cy="938719"/>
          </a:xfrm>
          <a:prstGeom prst="rect">
            <a:avLst/>
          </a:prstGeom>
        </p:spPr>
        <p:txBody>
          <a:bodyPr wrap="square">
            <a:spAutoFit/>
          </a:bodyPr>
          <a:lstStyle/>
          <a:p>
            <a:pPr>
              <a:spcBef>
                <a:spcPct val="0"/>
              </a:spcBef>
              <a:defRPr/>
            </a:pPr>
            <a:r>
              <a:rPr lang="en-US" altLang="en-US" sz="1100" dirty="0">
                <a:solidFill>
                  <a:srgbClr val="4D4D4D"/>
                </a:solidFill>
              </a:rPr>
              <a:t>STPL gives customers greater flexibility to alter the project specification on an ongoing basis based upon upcoming market trends. The client pays a fixed hourly rate which is agreed at the time of contract signing. This model best works with regular &amp; ongoing maintenance and support services. </a:t>
            </a:r>
          </a:p>
        </p:txBody>
      </p:sp>
      <p:sp>
        <p:nvSpPr>
          <p:cNvPr id="12" name="TextBox 11"/>
          <p:cNvSpPr txBox="1"/>
          <p:nvPr/>
        </p:nvSpPr>
        <p:spPr>
          <a:xfrm>
            <a:off x="2708063" y="5314772"/>
            <a:ext cx="2440027" cy="307777"/>
          </a:xfrm>
          <a:prstGeom prst="rect">
            <a:avLst/>
          </a:prstGeom>
          <a:noFill/>
        </p:spPr>
        <p:txBody>
          <a:bodyPr wrap="none" rtlCol="0">
            <a:spAutoFit/>
          </a:bodyPr>
          <a:lstStyle/>
          <a:p>
            <a:pPr>
              <a:spcBef>
                <a:spcPct val="0"/>
              </a:spcBef>
              <a:defRPr/>
            </a:pPr>
            <a:r>
              <a:rPr lang="en-US" altLang="en-US" sz="1400" dirty="0">
                <a:solidFill>
                  <a:schemeClr val="accent2"/>
                </a:solidFill>
              </a:rPr>
              <a:t>Time &amp; Material Project </a:t>
            </a:r>
            <a:r>
              <a:rPr lang="en-US" altLang="en-US" sz="1400" dirty="0" smtClean="0">
                <a:solidFill>
                  <a:schemeClr val="accent2"/>
                </a:solidFill>
              </a:rPr>
              <a:t>Model</a:t>
            </a:r>
            <a:endParaRPr lang="en-US" altLang="en-US" sz="1400" dirty="0">
              <a:solidFill>
                <a:schemeClr val="accent2"/>
              </a:solidFill>
            </a:endParaRPr>
          </a:p>
        </p:txBody>
      </p:sp>
      <p:sp>
        <p:nvSpPr>
          <p:cNvPr id="2" name="TextBox 1"/>
          <p:cNvSpPr txBox="1"/>
          <p:nvPr/>
        </p:nvSpPr>
        <p:spPr>
          <a:xfrm>
            <a:off x="2708062" y="1122589"/>
            <a:ext cx="8592417" cy="430887"/>
          </a:xfrm>
          <a:prstGeom prst="rect">
            <a:avLst/>
          </a:prstGeom>
          <a:noFill/>
        </p:spPr>
        <p:txBody>
          <a:bodyPr wrap="none" rtlCol="0">
            <a:spAutoFit/>
          </a:bodyPr>
          <a:lstStyle/>
          <a:p>
            <a:pPr>
              <a:spcBef>
                <a:spcPct val="0"/>
              </a:spcBef>
              <a:defRPr/>
            </a:pPr>
            <a:r>
              <a:rPr lang="en-US" altLang="en-US" sz="1100" dirty="0">
                <a:solidFill>
                  <a:srgbClr val="4D4D4D"/>
                </a:solidFill>
              </a:rPr>
              <a:t>STPL offers its clients in various flexible engagement models to manage client requirements that could be one-time or on-going multi-year projects</a:t>
            </a:r>
            <a:r>
              <a:rPr lang="en-US" altLang="en-US" sz="1100" dirty="0" smtClean="0">
                <a:solidFill>
                  <a:srgbClr val="4D4D4D"/>
                </a:solidFill>
              </a:rPr>
              <a:t>.</a:t>
            </a:r>
            <a:endParaRPr lang="en-US" altLang="en-US" sz="1100" dirty="0">
              <a:solidFill>
                <a:srgbClr val="4D4D4D"/>
              </a:solidFill>
            </a:endParaRPr>
          </a:p>
          <a:p>
            <a:pPr>
              <a:spcBef>
                <a:spcPct val="0"/>
              </a:spcBef>
              <a:defRPr/>
            </a:pPr>
            <a:r>
              <a:rPr lang="en-US" altLang="en-US" sz="1100" dirty="0">
                <a:solidFill>
                  <a:srgbClr val="4D4D4D"/>
                </a:solidFill>
              </a:rPr>
              <a:t>STPL offers different engagement models to meet global clients' diverse needs.</a:t>
            </a:r>
            <a:endParaRPr lang="en-US" sz="1100" dirty="0"/>
          </a:p>
        </p:txBody>
      </p:sp>
      <p:sp>
        <p:nvSpPr>
          <p:cNvPr id="26" name="Rectangle 25"/>
          <p:cNvSpPr/>
          <p:nvPr/>
        </p:nvSpPr>
        <p:spPr>
          <a:xfrm>
            <a:off x="5522744" y="2541664"/>
            <a:ext cx="1990468" cy="261610"/>
          </a:xfrm>
          <a:prstGeom prst="rect">
            <a:avLst/>
          </a:prstGeom>
        </p:spPr>
        <p:txBody>
          <a:bodyPr wrap="square">
            <a:spAutoFit/>
          </a:bodyPr>
          <a:lstStyle/>
          <a:p>
            <a:pPr>
              <a:spcBef>
                <a:spcPct val="0"/>
              </a:spcBef>
              <a:defRPr/>
            </a:pPr>
            <a:r>
              <a:rPr lang="en-US" altLang="en-US" sz="1100" b="1" dirty="0">
                <a:solidFill>
                  <a:srgbClr val="4D4D4D"/>
                </a:solidFill>
              </a:rPr>
              <a:t>Time &amp; Material </a:t>
            </a:r>
            <a:r>
              <a:rPr lang="en-US" altLang="en-US" sz="1100" b="1" dirty="0" smtClean="0">
                <a:solidFill>
                  <a:srgbClr val="4D4D4D"/>
                </a:solidFill>
              </a:rPr>
              <a:t>Project Model</a:t>
            </a:r>
            <a:endParaRPr lang="en-US" altLang="en-US" sz="1100" b="1" dirty="0">
              <a:solidFill>
                <a:srgbClr val="4D4D4D"/>
              </a:solidFill>
            </a:endParaRPr>
          </a:p>
        </p:txBody>
      </p:sp>
      <p:sp>
        <p:nvSpPr>
          <p:cNvPr id="27" name="Rectangle 26"/>
          <p:cNvSpPr/>
          <p:nvPr/>
        </p:nvSpPr>
        <p:spPr>
          <a:xfrm>
            <a:off x="8616226" y="2534330"/>
            <a:ext cx="2172442" cy="261610"/>
          </a:xfrm>
          <a:prstGeom prst="rect">
            <a:avLst/>
          </a:prstGeom>
        </p:spPr>
        <p:txBody>
          <a:bodyPr wrap="square">
            <a:spAutoFit/>
          </a:bodyPr>
          <a:lstStyle/>
          <a:p>
            <a:pPr>
              <a:spcBef>
                <a:spcPct val="0"/>
              </a:spcBef>
              <a:defRPr/>
            </a:pPr>
            <a:r>
              <a:rPr lang="en-US" altLang="en-US" sz="1100" b="1" dirty="0">
                <a:solidFill>
                  <a:srgbClr val="4D4D4D"/>
                </a:solidFill>
              </a:rPr>
              <a:t>Dedicated Resource Model (DRM</a:t>
            </a:r>
            <a:r>
              <a:rPr lang="en-US" altLang="en-US" sz="1100" b="1" dirty="0" smtClean="0">
                <a:solidFill>
                  <a:srgbClr val="4D4D4D"/>
                </a:solidFill>
              </a:rPr>
              <a:t>)</a:t>
            </a:r>
            <a:endParaRPr lang="en-US" altLang="en-US" sz="1100" b="1" dirty="0">
              <a:solidFill>
                <a:srgbClr val="4D4D4D"/>
              </a:solidFill>
            </a:endParaRPr>
          </a:p>
        </p:txBody>
      </p:sp>
      <p:sp>
        <p:nvSpPr>
          <p:cNvPr id="3" name="Oval 2"/>
          <p:cNvSpPr/>
          <p:nvPr/>
        </p:nvSpPr>
        <p:spPr>
          <a:xfrm>
            <a:off x="3260985" y="1940442"/>
            <a:ext cx="593125" cy="58098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295695" y="1946555"/>
            <a:ext cx="593125" cy="58098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9423882" y="1941194"/>
            <a:ext cx="593125" cy="58098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8769" y="2000689"/>
            <a:ext cx="446976" cy="44697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9901" y="2050594"/>
            <a:ext cx="331248" cy="336862"/>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50140" y="2044160"/>
            <a:ext cx="343296" cy="343296"/>
          </a:xfrm>
          <a:prstGeom prst="rect">
            <a:avLst/>
          </a:prstGeom>
        </p:spPr>
      </p:pic>
      <p:sp>
        <p:nvSpPr>
          <p:cNvPr id="30" name="Rectangle 29"/>
          <p:cNvSpPr/>
          <p:nvPr/>
        </p:nvSpPr>
        <p:spPr>
          <a:xfrm>
            <a:off x="2708063" y="3529668"/>
            <a:ext cx="4030075" cy="1785104"/>
          </a:xfrm>
          <a:prstGeom prst="rect">
            <a:avLst/>
          </a:prstGeom>
        </p:spPr>
        <p:txBody>
          <a:bodyPr wrap="square">
            <a:spAutoFit/>
          </a:bodyPr>
          <a:lstStyle/>
          <a:p>
            <a:pPr>
              <a:spcBef>
                <a:spcPct val="0"/>
              </a:spcBef>
              <a:defRPr/>
            </a:pPr>
            <a:r>
              <a:rPr lang="en-US" altLang="en-US" sz="1100" dirty="0">
                <a:solidFill>
                  <a:srgbClr val="4D4D4D"/>
                </a:solidFill>
              </a:rPr>
              <a:t>STPL offers customers a Fixed Price Project Model when the project specifications are reasonably clear &amp; the scope is defined</a:t>
            </a:r>
            <a:r>
              <a:rPr lang="en-US" altLang="en-US" sz="1100" dirty="0" smtClean="0">
                <a:solidFill>
                  <a:srgbClr val="4D4D4D"/>
                </a:solidFill>
              </a:rPr>
              <a:t>.</a:t>
            </a:r>
          </a:p>
          <a:p>
            <a:pPr>
              <a:spcBef>
                <a:spcPct val="0"/>
              </a:spcBef>
              <a:defRPr/>
            </a:pPr>
            <a:endParaRPr lang="en-US" altLang="en-US" sz="1100" dirty="0">
              <a:solidFill>
                <a:srgbClr val="4D4D4D"/>
              </a:solidFill>
            </a:endParaRPr>
          </a:p>
          <a:p>
            <a:pPr>
              <a:spcBef>
                <a:spcPct val="0"/>
              </a:spcBef>
              <a:defRPr/>
            </a:pPr>
            <a:r>
              <a:rPr lang="en-US" altLang="en-US" sz="1100" dirty="0">
                <a:solidFill>
                  <a:srgbClr val="4D4D4D"/>
                </a:solidFill>
              </a:rPr>
              <a:t>This model goes hands &amp; glove with projects which have scope, schedules and requirements clearly defined. Project time line &amp; cost is finalized, then we select the most suitable development team and technologies and management resources to accomplish the project as agreed. Any new features or major changes later on are discussed and quoted separately. </a:t>
            </a:r>
          </a:p>
          <a:p>
            <a:pPr>
              <a:spcBef>
                <a:spcPct val="0"/>
              </a:spcBef>
              <a:defRPr/>
            </a:pPr>
            <a:endParaRPr lang="en-US" altLang="en-US" sz="1100" dirty="0">
              <a:solidFill>
                <a:srgbClr val="4D4D4D"/>
              </a:solidFill>
            </a:endParaRPr>
          </a:p>
        </p:txBody>
      </p:sp>
      <p:sp>
        <p:nvSpPr>
          <p:cNvPr id="33" name="TextBox 32"/>
          <p:cNvSpPr txBox="1"/>
          <p:nvPr/>
        </p:nvSpPr>
        <p:spPr>
          <a:xfrm>
            <a:off x="7544347" y="3190940"/>
            <a:ext cx="2658485" cy="307777"/>
          </a:xfrm>
          <a:prstGeom prst="rect">
            <a:avLst/>
          </a:prstGeom>
          <a:noFill/>
        </p:spPr>
        <p:txBody>
          <a:bodyPr wrap="none" rtlCol="0">
            <a:spAutoFit/>
          </a:bodyPr>
          <a:lstStyle/>
          <a:p>
            <a:pPr>
              <a:spcBef>
                <a:spcPct val="0"/>
              </a:spcBef>
              <a:buClr>
                <a:schemeClr val="tx1"/>
              </a:buClr>
              <a:defRPr/>
            </a:pPr>
            <a:r>
              <a:rPr lang="en-US" altLang="en-US" sz="1400" dirty="0">
                <a:solidFill>
                  <a:schemeClr val="accent2"/>
                </a:solidFill>
              </a:rPr>
              <a:t>Dedicated Resource Model (DRM)</a:t>
            </a:r>
          </a:p>
        </p:txBody>
      </p:sp>
      <p:sp>
        <p:nvSpPr>
          <p:cNvPr id="34" name="Rectangle 33"/>
          <p:cNvSpPr/>
          <p:nvPr/>
        </p:nvSpPr>
        <p:spPr>
          <a:xfrm>
            <a:off x="7535902" y="3529668"/>
            <a:ext cx="4030075" cy="2800767"/>
          </a:xfrm>
          <a:prstGeom prst="rect">
            <a:avLst/>
          </a:prstGeom>
        </p:spPr>
        <p:txBody>
          <a:bodyPr wrap="square">
            <a:spAutoFit/>
          </a:bodyPr>
          <a:lstStyle/>
          <a:p>
            <a:pPr>
              <a:spcBef>
                <a:spcPct val="0"/>
              </a:spcBef>
              <a:defRPr/>
            </a:pPr>
            <a:r>
              <a:rPr lang="en-US" altLang="en-US" sz="1100" dirty="0">
                <a:solidFill>
                  <a:srgbClr val="4D4D4D"/>
                </a:solidFill>
              </a:rPr>
              <a:t>Dedicated Resource Model (DRM) is the best model for clients who are looking for total control over resources involved into the development process. DRM brings in a high level of transparency, security, flexibility and scalability. All infrastructure and personnel are at client’s dedicated service in lieu of a fixed monthly fee. </a:t>
            </a:r>
          </a:p>
          <a:p>
            <a:pPr>
              <a:spcBef>
                <a:spcPct val="0"/>
              </a:spcBef>
              <a:defRPr/>
            </a:pPr>
            <a:r>
              <a:rPr lang="en-US" altLang="en-US" sz="1100" dirty="0">
                <a:solidFill>
                  <a:srgbClr val="4D4D4D"/>
                </a:solidFill>
              </a:rPr>
              <a:t/>
            </a:r>
            <a:br>
              <a:rPr lang="en-US" altLang="en-US" sz="1100" dirty="0">
                <a:solidFill>
                  <a:srgbClr val="4D4D4D"/>
                </a:solidFill>
              </a:rPr>
            </a:br>
            <a:r>
              <a:rPr lang="en-US" altLang="en-US" sz="1100" dirty="0">
                <a:solidFill>
                  <a:srgbClr val="4D4D4D"/>
                </a:solidFill>
              </a:rPr>
              <a:t>Our offshore teams operates as an extension of the customer's development center. In this model, STPL incorporates project teams with the required team members, project managers, equipment and infrastructure based on client’s requirements. </a:t>
            </a:r>
          </a:p>
          <a:p>
            <a:pPr>
              <a:spcBef>
                <a:spcPct val="0"/>
              </a:spcBef>
              <a:defRPr/>
            </a:pPr>
            <a:r>
              <a:rPr lang="en-US" altLang="en-US" sz="1100" dirty="0">
                <a:solidFill>
                  <a:srgbClr val="4D4D4D"/>
                </a:solidFill>
              </a:rPr>
              <a:t/>
            </a:r>
            <a:br>
              <a:rPr lang="en-US" altLang="en-US" sz="1100" dirty="0">
                <a:solidFill>
                  <a:srgbClr val="4D4D4D"/>
                </a:solidFill>
              </a:rPr>
            </a:br>
            <a:r>
              <a:rPr lang="en-US" altLang="en-US" sz="1100" dirty="0">
                <a:solidFill>
                  <a:srgbClr val="4D4D4D"/>
                </a:solidFill>
              </a:rPr>
              <a:t>The model allows the clients to leverage significant savings on staff, equipment and technology,  and most importantly it gives them the option to concentrate more on their core business area instead of the technical part thus enabling them to reduce risk and gain a better position within their respective industry verticals</a:t>
            </a:r>
          </a:p>
        </p:txBody>
      </p:sp>
    </p:spTree>
    <p:extLst>
      <p:ext uri="{BB962C8B-B14F-4D97-AF65-F5344CB8AC3E}">
        <p14:creationId xmlns:p14="http://schemas.microsoft.com/office/powerpoint/2010/main" val="24609614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008" y="0"/>
            <a:ext cx="10001992" cy="68580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771408" cy="6858000"/>
          </a:xfrm>
          <a:prstGeom prst="rect">
            <a:avLst/>
          </a:prstGeom>
        </p:spPr>
      </p:pic>
      <p:sp>
        <p:nvSpPr>
          <p:cNvPr id="2" name="Title 1"/>
          <p:cNvSpPr>
            <a:spLocks noGrp="1"/>
          </p:cNvSpPr>
          <p:nvPr>
            <p:ph type="title"/>
          </p:nvPr>
        </p:nvSpPr>
        <p:spPr>
          <a:xfrm>
            <a:off x="318185" y="2348734"/>
            <a:ext cx="3774989" cy="1282442"/>
          </a:xfrm>
        </p:spPr>
        <p:txBody>
          <a:bodyPr>
            <a:normAutofit/>
          </a:bodyPr>
          <a:lstStyle/>
          <a:p>
            <a:pPr>
              <a:defRPr/>
            </a:pPr>
            <a:r>
              <a:rPr lang="en-US" altLang="en-US" sz="3600" b="1" dirty="0" smtClean="0">
                <a:solidFill>
                  <a:schemeClr val="bg1"/>
                </a:solidFill>
                <a:latin typeface="+mn-lt"/>
              </a:rPr>
              <a:t>DIFFERENTIATORS</a:t>
            </a:r>
            <a:endParaRPr lang="en-US" altLang="en-US" sz="3600" b="1" dirty="0">
              <a:solidFill>
                <a:schemeClr val="bg1"/>
              </a:solidFill>
              <a:latin typeface="+mn-lt"/>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753" y="3384089"/>
            <a:ext cx="695325" cy="38100"/>
          </a:xfrm>
          <a:prstGeom prst="rect">
            <a:avLst/>
          </a:prstGeom>
        </p:spPr>
      </p:pic>
      <p:sp>
        <p:nvSpPr>
          <p:cNvPr id="12" name="Title 1"/>
          <p:cNvSpPr txBox="1">
            <a:spLocks/>
          </p:cNvSpPr>
          <p:nvPr/>
        </p:nvSpPr>
        <p:spPr>
          <a:xfrm>
            <a:off x="318185" y="3453714"/>
            <a:ext cx="3659660" cy="128244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1100" dirty="0">
                <a:solidFill>
                  <a:schemeClr val="bg1"/>
                </a:solidFill>
              </a:rPr>
              <a:t>STPL. allows  it’s clients to entail tremendous cost advantages however our unique value proposition isn’t contained only to the project cost &amp; covers multiple other business &amp; technical aspects of the client’s business</a:t>
            </a:r>
          </a:p>
          <a:p>
            <a:r>
              <a:rPr lang="en-US" altLang="en-US" sz="1100" dirty="0" smtClean="0">
                <a:solidFill>
                  <a:schemeClr val="bg1"/>
                </a:solidFill>
              </a:rPr>
              <a:t/>
            </a:r>
            <a:br>
              <a:rPr lang="en-US" altLang="en-US" sz="1100" dirty="0" smtClean="0">
                <a:solidFill>
                  <a:schemeClr val="bg1"/>
                </a:solidFill>
              </a:rPr>
            </a:br>
            <a:endParaRPr lang="en-US" sz="1100" dirty="0" smtClean="0">
              <a:solidFill>
                <a:schemeClr val="bg1"/>
              </a:solidFill>
              <a:latin typeface="+mn-lt"/>
            </a:endParaRPr>
          </a:p>
        </p:txBody>
      </p:sp>
    </p:spTree>
    <p:extLst>
      <p:ext uri="{BB962C8B-B14F-4D97-AF65-F5344CB8AC3E}">
        <p14:creationId xmlns:p14="http://schemas.microsoft.com/office/powerpoint/2010/main" val="36783001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Picture 10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95847" cy="6858000"/>
          </a:xfrm>
          <a:prstGeom prst="rect">
            <a:avLst/>
          </a:prstGeom>
        </p:spPr>
      </p:pic>
      <p:sp>
        <p:nvSpPr>
          <p:cNvPr id="4" name="Subtitle 2"/>
          <p:cNvSpPr txBox="1">
            <a:spLocks/>
          </p:cNvSpPr>
          <p:nvPr/>
        </p:nvSpPr>
        <p:spPr>
          <a:xfrm>
            <a:off x="2724952" y="356167"/>
            <a:ext cx="6650836" cy="6675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None/>
              <a:defRPr/>
            </a:pPr>
            <a:r>
              <a:rPr lang="en-US" altLang="en-US" b="1" dirty="0" smtClean="0">
                <a:solidFill>
                  <a:schemeClr val="accent1">
                    <a:lumMod val="50000"/>
                  </a:schemeClr>
                </a:solidFill>
                <a:latin typeface="Arial Narrow" panose="020B0606020202030204" pitchFamily="34" charset="0"/>
              </a:rPr>
              <a:t>DIFFERENTIATORS</a:t>
            </a:r>
            <a:endParaRPr lang="en-US" altLang="en-US" b="1" dirty="0">
              <a:solidFill>
                <a:schemeClr val="accent1">
                  <a:lumMod val="50000"/>
                </a:schemeClr>
              </a:solidFill>
              <a:latin typeface="Arial Narrow" panose="020B060602020203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2300" y="922362"/>
            <a:ext cx="695325" cy="38100"/>
          </a:xfrm>
          <a:prstGeom prst="rect">
            <a:avLst/>
          </a:prstGeom>
        </p:spPr>
      </p:pic>
      <p:sp>
        <p:nvSpPr>
          <p:cNvPr id="9" name="Rectangle 8"/>
          <p:cNvSpPr/>
          <p:nvPr/>
        </p:nvSpPr>
        <p:spPr>
          <a:xfrm>
            <a:off x="2792300" y="2785875"/>
            <a:ext cx="2209927" cy="261610"/>
          </a:xfrm>
          <a:prstGeom prst="rect">
            <a:avLst/>
          </a:prstGeom>
        </p:spPr>
        <p:txBody>
          <a:bodyPr wrap="square">
            <a:spAutoFit/>
          </a:bodyPr>
          <a:lstStyle/>
          <a:p>
            <a:pPr algn="ctr">
              <a:spcBef>
                <a:spcPct val="0"/>
              </a:spcBef>
              <a:defRPr/>
            </a:pPr>
            <a:r>
              <a:rPr lang="en-US" altLang="en-US" sz="1100" b="1" dirty="0">
                <a:solidFill>
                  <a:srgbClr val="4D4D4D"/>
                </a:solidFill>
              </a:rPr>
              <a:t>Access to an experienced team</a:t>
            </a:r>
          </a:p>
        </p:txBody>
      </p:sp>
      <p:sp>
        <p:nvSpPr>
          <p:cNvPr id="2" name="TextBox 1"/>
          <p:cNvSpPr txBox="1"/>
          <p:nvPr/>
        </p:nvSpPr>
        <p:spPr>
          <a:xfrm>
            <a:off x="2708062" y="1122589"/>
            <a:ext cx="8717451" cy="430887"/>
          </a:xfrm>
          <a:prstGeom prst="rect">
            <a:avLst/>
          </a:prstGeom>
          <a:noFill/>
        </p:spPr>
        <p:txBody>
          <a:bodyPr wrap="none" rtlCol="0">
            <a:spAutoFit/>
          </a:bodyPr>
          <a:lstStyle/>
          <a:p>
            <a:pPr>
              <a:spcBef>
                <a:spcPct val="0"/>
              </a:spcBef>
              <a:defRPr/>
            </a:pPr>
            <a:r>
              <a:rPr lang="en-US" altLang="en-US" sz="1100" dirty="0">
                <a:solidFill>
                  <a:srgbClr val="4D4D4D"/>
                </a:solidFill>
              </a:rPr>
              <a:t>STPL. allows  it’s clients to entail tremendous cost advantages however our unique value proposition isn’t contained only to the project cost &amp; covers </a:t>
            </a:r>
            <a:endParaRPr lang="en-US" altLang="en-US" sz="1100" dirty="0" smtClean="0">
              <a:solidFill>
                <a:srgbClr val="4D4D4D"/>
              </a:solidFill>
            </a:endParaRPr>
          </a:p>
          <a:p>
            <a:pPr>
              <a:spcBef>
                <a:spcPct val="0"/>
              </a:spcBef>
              <a:defRPr/>
            </a:pPr>
            <a:r>
              <a:rPr lang="en-US" altLang="en-US" sz="1100" dirty="0" smtClean="0">
                <a:solidFill>
                  <a:srgbClr val="4D4D4D"/>
                </a:solidFill>
              </a:rPr>
              <a:t>multiple </a:t>
            </a:r>
            <a:r>
              <a:rPr lang="en-US" altLang="en-US" sz="1100" dirty="0">
                <a:solidFill>
                  <a:srgbClr val="4D4D4D"/>
                </a:solidFill>
              </a:rPr>
              <a:t>other business &amp; technical aspects of the client’s business</a:t>
            </a:r>
          </a:p>
        </p:txBody>
      </p:sp>
      <p:sp>
        <p:nvSpPr>
          <p:cNvPr id="26" name="Rectangle 25"/>
          <p:cNvSpPr/>
          <p:nvPr/>
        </p:nvSpPr>
        <p:spPr>
          <a:xfrm>
            <a:off x="5884483" y="2780561"/>
            <a:ext cx="2278488" cy="261610"/>
          </a:xfrm>
          <a:prstGeom prst="rect">
            <a:avLst/>
          </a:prstGeom>
        </p:spPr>
        <p:txBody>
          <a:bodyPr wrap="square">
            <a:spAutoFit/>
          </a:bodyPr>
          <a:lstStyle/>
          <a:p>
            <a:pPr algn="ctr">
              <a:spcBef>
                <a:spcPct val="0"/>
              </a:spcBef>
              <a:defRPr/>
            </a:pPr>
            <a:r>
              <a:rPr lang="en-US" altLang="en-US" sz="1100" b="1" dirty="0">
                <a:solidFill>
                  <a:srgbClr val="4D4D4D"/>
                </a:solidFill>
              </a:rPr>
              <a:t>Access to technological expertise</a:t>
            </a:r>
          </a:p>
        </p:txBody>
      </p:sp>
      <p:sp>
        <p:nvSpPr>
          <p:cNvPr id="27" name="Rectangle 26"/>
          <p:cNvSpPr/>
          <p:nvPr/>
        </p:nvSpPr>
        <p:spPr>
          <a:xfrm>
            <a:off x="8977965" y="2773227"/>
            <a:ext cx="2172442" cy="261610"/>
          </a:xfrm>
          <a:prstGeom prst="rect">
            <a:avLst/>
          </a:prstGeom>
        </p:spPr>
        <p:txBody>
          <a:bodyPr wrap="square">
            <a:spAutoFit/>
          </a:bodyPr>
          <a:lstStyle/>
          <a:p>
            <a:pPr algn="ctr">
              <a:spcBef>
                <a:spcPct val="0"/>
              </a:spcBef>
              <a:defRPr/>
            </a:pPr>
            <a:r>
              <a:rPr lang="en-US" altLang="en-US" sz="1100" b="1" dirty="0">
                <a:solidFill>
                  <a:srgbClr val="4D4D4D"/>
                </a:solidFill>
              </a:rPr>
              <a:t>Reduce HR costs</a:t>
            </a:r>
          </a:p>
        </p:txBody>
      </p:sp>
      <p:sp>
        <p:nvSpPr>
          <p:cNvPr id="3" name="Oval 2"/>
          <p:cNvSpPr/>
          <p:nvPr/>
        </p:nvSpPr>
        <p:spPr>
          <a:xfrm>
            <a:off x="3622724" y="2179339"/>
            <a:ext cx="593125" cy="58098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657434" y="2185452"/>
            <a:ext cx="593125" cy="58098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9785621" y="2180091"/>
            <a:ext cx="593125" cy="58098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7638" y="2272000"/>
            <a:ext cx="343296" cy="343296"/>
          </a:xfrm>
          <a:prstGeom prst="rect">
            <a:avLst/>
          </a:prstGeom>
        </p:spPr>
      </p:pic>
      <p:sp>
        <p:nvSpPr>
          <p:cNvPr id="21" name="Rectangle 20"/>
          <p:cNvSpPr/>
          <p:nvPr/>
        </p:nvSpPr>
        <p:spPr>
          <a:xfrm>
            <a:off x="2862030" y="4256995"/>
            <a:ext cx="2209927" cy="430887"/>
          </a:xfrm>
          <a:prstGeom prst="rect">
            <a:avLst/>
          </a:prstGeom>
        </p:spPr>
        <p:txBody>
          <a:bodyPr wrap="square">
            <a:spAutoFit/>
          </a:bodyPr>
          <a:lstStyle/>
          <a:p>
            <a:pPr algn="ctr">
              <a:spcBef>
                <a:spcPct val="0"/>
              </a:spcBef>
              <a:defRPr/>
            </a:pPr>
            <a:r>
              <a:rPr lang="en-US" altLang="en-US" sz="1100" b="1" dirty="0">
                <a:solidFill>
                  <a:srgbClr val="4D4D4D"/>
                </a:solidFill>
              </a:rPr>
              <a:t>Increase Project Management Capabilities</a:t>
            </a:r>
          </a:p>
        </p:txBody>
      </p:sp>
      <p:sp>
        <p:nvSpPr>
          <p:cNvPr id="22" name="Rectangle 21"/>
          <p:cNvSpPr/>
          <p:nvPr/>
        </p:nvSpPr>
        <p:spPr>
          <a:xfrm>
            <a:off x="5954213" y="4251681"/>
            <a:ext cx="2278488" cy="430887"/>
          </a:xfrm>
          <a:prstGeom prst="rect">
            <a:avLst/>
          </a:prstGeom>
        </p:spPr>
        <p:txBody>
          <a:bodyPr wrap="square">
            <a:spAutoFit/>
          </a:bodyPr>
          <a:lstStyle/>
          <a:p>
            <a:pPr algn="ctr">
              <a:spcBef>
                <a:spcPct val="0"/>
              </a:spcBef>
              <a:defRPr/>
            </a:pPr>
            <a:r>
              <a:rPr lang="en-US" altLang="en-US" sz="1100" b="1" dirty="0">
                <a:solidFill>
                  <a:srgbClr val="4D4D4D"/>
                </a:solidFill>
              </a:rPr>
              <a:t>Timely Project implementation and completion</a:t>
            </a:r>
          </a:p>
        </p:txBody>
      </p:sp>
      <p:sp>
        <p:nvSpPr>
          <p:cNvPr id="23" name="Rectangle 22"/>
          <p:cNvSpPr/>
          <p:nvPr/>
        </p:nvSpPr>
        <p:spPr>
          <a:xfrm>
            <a:off x="9047695" y="4244347"/>
            <a:ext cx="2172442" cy="430887"/>
          </a:xfrm>
          <a:prstGeom prst="rect">
            <a:avLst/>
          </a:prstGeom>
        </p:spPr>
        <p:txBody>
          <a:bodyPr wrap="square">
            <a:spAutoFit/>
          </a:bodyPr>
          <a:lstStyle/>
          <a:p>
            <a:pPr algn="ctr">
              <a:spcBef>
                <a:spcPct val="0"/>
              </a:spcBef>
              <a:defRPr/>
            </a:pPr>
            <a:r>
              <a:rPr lang="en-US" altLang="en-US" sz="1100" b="1" dirty="0">
                <a:solidFill>
                  <a:srgbClr val="4D4D4D"/>
                </a:solidFill>
              </a:rPr>
              <a:t>Knowledge and Expertise Continuity</a:t>
            </a:r>
          </a:p>
        </p:txBody>
      </p:sp>
      <p:sp>
        <p:nvSpPr>
          <p:cNvPr id="24" name="Oval 23"/>
          <p:cNvSpPr/>
          <p:nvPr/>
        </p:nvSpPr>
        <p:spPr>
          <a:xfrm>
            <a:off x="3692454" y="3650459"/>
            <a:ext cx="593125" cy="58098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727164" y="3656572"/>
            <a:ext cx="593125" cy="58098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9855351" y="3651211"/>
            <a:ext cx="593125" cy="58098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0238" y="3710706"/>
            <a:ext cx="446976" cy="446976"/>
          </a:xfrm>
          <a:prstGeom prst="rect">
            <a:avLst/>
          </a:prstGeom>
        </p:spPr>
      </p:pic>
      <p:sp>
        <p:nvSpPr>
          <p:cNvPr id="37" name="Rectangle 36"/>
          <p:cNvSpPr/>
          <p:nvPr/>
        </p:nvSpPr>
        <p:spPr>
          <a:xfrm>
            <a:off x="5315435" y="5954180"/>
            <a:ext cx="3491305" cy="430887"/>
          </a:xfrm>
          <a:prstGeom prst="rect">
            <a:avLst/>
          </a:prstGeom>
        </p:spPr>
        <p:txBody>
          <a:bodyPr wrap="square">
            <a:spAutoFit/>
          </a:bodyPr>
          <a:lstStyle/>
          <a:p>
            <a:pPr algn="ctr">
              <a:spcBef>
                <a:spcPct val="0"/>
              </a:spcBef>
              <a:buClr>
                <a:schemeClr val="tx1"/>
              </a:buClr>
              <a:defRPr/>
            </a:pPr>
            <a:r>
              <a:rPr lang="en-US" altLang="en-US" sz="1100" b="1" dirty="0">
                <a:solidFill>
                  <a:srgbClr val="4D4D4D"/>
                </a:solidFill>
              </a:rPr>
              <a:t>Non-Circumvention agreement to ensure client base is retained by the Partner</a:t>
            </a:r>
          </a:p>
        </p:txBody>
      </p:sp>
      <p:sp>
        <p:nvSpPr>
          <p:cNvPr id="38" name="Oval 37"/>
          <p:cNvSpPr/>
          <p:nvPr/>
        </p:nvSpPr>
        <p:spPr>
          <a:xfrm>
            <a:off x="6764526" y="5362077"/>
            <a:ext cx="593125" cy="58098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50911" y="2258393"/>
            <a:ext cx="423279" cy="423279"/>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28585" y="2316234"/>
            <a:ext cx="307195" cy="307195"/>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05484" y="3754177"/>
            <a:ext cx="344422" cy="354755"/>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82084" y="3760272"/>
            <a:ext cx="303663" cy="361359"/>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73262" y="5500171"/>
            <a:ext cx="373952" cy="325338"/>
          </a:xfrm>
          <a:prstGeom prst="rect">
            <a:avLst/>
          </a:prstGeom>
        </p:spPr>
      </p:pic>
    </p:spTree>
    <p:extLst>
      <p:ext uri="{BB962C8B-B14F-4D97-AF65-F5344CB8AC3E}">
        <p14:creationId xmlns:p14="http://schemas.microsoft.com/office/powerpoint/2010/main" val="25051946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008" y="253"/>
            <a:ext cx="10001991" cy="685749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771408" cy="6858000"/>
          </a:xfrm>
          <a:prstGeom prst="rect">
            <a:avLst/>
          </a:prstGeom>
        </p:spPr>
      </p:pic>
      <p:sp>
        <p:nvSpPr>
          <p:cNvPr id="2" name="Title 1"/>
          <p:cNvSpPr>
            <a:spLocks noGrp="1"/>
          </p:cNvSpPr>
          <p:nvPr>
            <p:ph type="title"/>
          </p:nvPr>
        </p:nvSpPr>
        <p:spPr>
          <a:xfrm>
            <a:off x="318185" y="2275997"/>
            <a:ext cx="3774989" cy="1282442"/>
          </a:xfrm>
        </p:spPr>
        <p:txBody>
          <a:bodyPr>
            <a:normAutofit/>
          </a:bodyPr>
          <a:lstStyle/>
          <a:p>
            <a:pPr>
              <a:defRPr/>
            </a:pPr>
            <a:r>
              <a:rPr lang="en-US" altLang="en-US" sz="3600" b="1" dirty="0" smtClean="0">
                <a:solidFill>
                  <a:schemeClr val="bg1"/>
                </a:solidFill>
                <a:latin typeface="+mn-lt"/>
              </a:rPr>
              <a:t>OUR PRESTIGIOUS</a:t>
            </a:r>
            <a:r>
              <a:rPr lang="en-US" altLang="en-US" sz="3600" dirty="0" smtClean="0">
                <a:solidFill>
                  <a:schemeClr val="bg1"/>
                </a:solidFill>
                <a:latin typeface="+mn-lt"/>
              </a:rPr>
              <a:t> CLIENTS</a:t>
            </a:r>
            <a:r>
              <a:rPr lang="en-US" altLang="en-US" sz="3600" b="1" dirty="0" smtClean="0">
                <a:solidFill>
                  <a:schemeClr val="bg1"/>
                </a:solidFill>
                <a:latin typeface="+mn-lt"/>
              </a:rPr>
              <a:t> </a:t>
            </a:r>
            <a:endParaRPr lang="en-US" altLang="en-US" sz="3600" b="1" dirty="0">
              <a:solidFill>
                <a:schemeClr val="bg1"/>
              </a:solidFill>
              <a:latin typeface="+mn-lt"/>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753" y="3384089"/>
            <a:ext cx="695325" cy="38100"/>
          </a:xfrm>
          <a:prstGeom prst="rect">
            <a:avLst/>
          </a:prstGeom>
        </p:spPr>
      </p:pic>
      <p:sp>
        <p:nvSpPr>
          <p:cNvPr id="12" name="Title 1"/>
          <p:cNvSpPr txBox="1">
            <a:spLocks/>
          </p:cNvSpPr>
          <p:nvPr/>
        </p:nvSpPr>
        <p:spPr>
          <a:xfrm>
            <a:off x="318185" y="3453714"/>
            <a:ext cx="3659660" cy="128244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1100" dirty="0">
                <a:solidFill>
                  <a:schemeClr val="bg1"/>
                </a:solidFill>
              </a:rPr>
              <a:t>A growing list of Prestigious Clients around the Globe are trusting </a:t>
            </a:r>
            <a:r>
              <a:rPr lang="en-US" altLang="en-US" sz="1100" dirty="0" smtClean="0">
                <a:solidFill>
                  <a:schemeClr val="bg1"/>
                </a:solidFill>
              </a:rPr>
              <a:t>STPL for </a:t>
            </a:r>
            <a:r>
              <a:rPr lang="en-US" altLang="en-US" sz="1100" dirty="0">
                <a:solidFill>
                  <a:schemeClr val="bg1"/>
                </a:solidFill>
              </a:rPr>
              <a:t>its Quality and Persistence in Delivering Successful Projects within budget and timeline constraints.</a:t>
            </a:r>
            <a:r>
              <a:rPr lang="en-US" altLang="en-US" sz="1100" dirty="0" smtClean="0">
                <a:solidFill>
                  <a:schemeClr val="bg1"/>
                </a:solidFill>
              </a:rPr>
              <a:t/>
            </a:r>
            <a:br>
              <a:rPr lang="en-US" altLang="en-US" sz="1100" dirty="0" smtClean="0">
                <a:solidFill>
                  <a:schemeClr val="bg1"/>
                </a:solidFill>
              </a:rPr>
            </a:br>
            <a:endParaRPr lang="en-US" sz="1100" dirty="0" smtClean="0">
              <a:solidFill>
                <a:schemeClr val="bg1"/>
              </a:solidFill>
              <a:latin typeface="+mn-lt"/>
            </a:endParaRPr>
          </a:p>
        </p:txBody>
      </p:sp>
    </p:spTree>
    <p:extLst>
      <p:ext uri="{BB962C8B-B14F-4D97-AF65-F5344CB8AC3E}">
        <p14:creationId xmlns:p14="http://schemas.microsoft.com/office/powerpoint/2010/main" val="14996395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799920" y="2072902"/>
            <a:ext cx="1932100" cy="1089398"/>
          </a:xfrm>
          <a:prstGeom prst="roundRect">
            <a:avLst>
              <a:gd name="adj" fmla="val 2513"/>
            </a:avLst>
          </a:prstGeom>
          <a:solidFill>
            <a:schemeClr val="bg1"/>
          </a:solidFill>
          <a:ln>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pic>
        <p:nvPicPr>
          <p:cNvPr id="101" name="Picture 10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95847" cy="6858000"/>
          </a:xfrm>
          <a:prstGeom prst="rect">
            <a:avLst/>
          </a:prstGeom>
        </p:spPr>
      </p:pic>
      <p:sp>
        <p:nvSpPr>
          <p:cNvPr id="4" name="Subtitle 2"/>
          <p:cNvSpPr txBox="1">
            <a:spLocks/>
          </p:cNvSpPr>
          <p:nvPr/>
        </p:nvSpPr>
        <p:spPr>
          <a:xfrm>
            <a:off x="2724952" y="356167"/>
            <a:ext cx="6650836" cy="6675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None/>
              <a:defRPr/>
            </a:pPr>
            <a:r>
              <a:rPr lang="en-US" altLang="en-US" b="1" dirty="0">
                <a:solidFill>
                  <a:schemeClr val="accent1">
                    <a:lumMod val="50000"/>
                  </a:schemeClr>
                </a:solidFill>
                <a:latin typeface="Arial Narrow" panose="020B0606020202030204" pitchFamily="34" charset="0"/>
              </a:rPr>
              <a:t>OUR PRESTIGIOUS CLIENTS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2300" y="922362"/>
            <a:ext cx="695325" cy="38100"/>
          </a:xfrm>
          <a:prstGeom prst="rect">
            <a:avLst/>
          </a:prstGeom>
        </p:spPr>
      </p:pic>
      <p:sp>
        <p:nvSpPr>
          <p:cNvPr id="2" name="TextBox 1"/>
          <p:cNvSpPr txBox="1"/>
          <p:nvPr/>
        </p:nvSpPr>
        <p:spPr>
          <a:xfrm>
            <a:off x="2708062" y="1122589"/>
            <a:ext cx="9118178" cy="600164"/>
          </a:xfrm>
          <a:prstGeom prst="rect">
            <a:avLst/>
          </a:prstGeom>
          <a:noFill/>
        </p:spPr>
        <p:txBody>
          <a:bodyPr wrap="square" rtlCol="0">
            <a:spAutoFit/>
          </a:bodyPr>
          <a:lstStyle/>
          <a:p>
            <a:pPr>
              <a:spcBef>
                <a:spcPct val="0"/>
              </a:spcBef>
              <a:defRPr/>
            </a:pPr>
            <a:r>
              <a:rPr lang="en-US" altLang="en-US" sz="1100" dirty="0">
                <a:solidFill>
                  <a:srgbClr val="4D4D4D"/>
                </a:solidFill>
              </a:rPr>
              <a:t>A growing list of Prestigious Clients around the Globe are trusting STPL for its Quality and Persistence in Delivering Successful Projects within </a:t>
            </a:r>
            <a:r>
              <a:rPr lang="en-US" altLang="en-US" sz="1100" dirty="0" smtClean="0">
                <a:solidFill>
                  <a:srgbClr val="4D4D4D"/>
                </a:solidFill>
              </a:rPr>
              <a:t>budget </a:t>
            </a:r>
            <a:r>
              <a:rPr lang="en-US" altLang="en-US" sz="1100" dirty="0">
                <a:solidFill>
                  <a:srgbClr val="4D4D4D"/>
                </a:solidFill>
              </a:rPr>
              <a:t>and timeline constraints.</a:t>
            </a:r>
            <a:br>
              <a:rPr lang="en-US" altLang="en-US" sz="1100" dirty="0">
                <a:solidFill>
                  <a:srgbClr val="4D4D4D"/>
                </a:solidFill>
              </a:rPr>
            </a:br>
            <a:endParaRPr lang="en-US" altLang="en-US" sz="1100" dirty="0">
              <a:solidFill>
                <a:srgbClr val="4D4D4D"/>
              </a:solidFill>
            </a:endParaRPr>
          </a:p>
        </p:txBody>
      </p:sp>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4894" y="2209800"/>
            <a:ext cx="1723791" cy="807719"/>
          </a:xfrm>
          <a:prstGeom prst="rect">
            <a:avLst/>
          </a:prstGeom>
        </p:spPr>
      </p:pic>
      <p:sp>
        <p:nvSpPr>
          <p:cNvPr id="87" name="Rounded Rectangle 86"/>
          <p:cNvSpPr/>
          <p:nvPr/>
        </p:nvSpPr>
        <p:spPr>
          <a:xfrm>
            <a:off x="5127480" y="2072902"/>
            <a:ext cx="1932100" cy="1089398"/>
          </a:xfrm>
          <a:prstGeom prst="roundRect">
            <a:avLst>
              <a:gd name="adj" fmla="val 2513"/>
            </a:avLst>
          </a:prstGeom>
          <a:solidFill>
            <a:schemeClr val="bg1"/>
          </a:solidFill>
          <a:ln>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pic>
        <p:nvPicPr>
          <p:cNvPr id="88" name="Picture 8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2454" y="2209800"/>
            <a:ext cx="1723790" cy="807719"/>
          </a:xfrm>
          <a:prstGeom prst="rect">
            <a:avLst/>
          </a:prstGeom>
        </p:spPr>
      </p:pic>
      <p:sp>
        <p:nvSpPr>
          <p:cNvPr id="89" name="Rounded Rectangle 88"/>
          <p:cNvSpPr/>
          <p:nvPr/>
        </p:nvSpPr>
        <p:spPr>
          <a:xfrm>
            <a:off x="7434261" y="2026059"/>
            <a:ext cx="1932100" cy="1089398"/>
          </a:xfrm>
          <a:prstGeom prst="roundRect">
            <a:avLst>
              <a:gd name="adj" fmla="val 2513"/>
            </a:avLst>
          </a:prstGeom>
          <a:solidFill>
            <a:schemeClr val="bg1"/>
          </a:solidFill>
          <a:ln>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pic>
        <p:nvPicPr>
          <p:cNvPr id="90" name="Picture 8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9235" y="2162957"/>
            <a:ext cx="1723790" cy="807719"/>
          </a:xfrm>
          <a:prstGeom prst="rect">
            <a:avLst/>
          </a:prstGeom>
        </p:spPr>
      </p:pic>
      <p:sp>
        <p:nvSpPr>
          <p:cNvPr id="91" name="Rounded Rectangle 90"/>
          <p:cNvSpPr/>
          <p:nvPr/>
        </p:nvSpPr>
        <p:spPr>
          <a:xfrm>
            <a:off x="9687099" y="2005109"/>
            <a:ext cx="1932100" cy="1089398"/>
          </a:xfrm>
          <a:prstGeom prst="roundRect">
            <a:avLst>
              <a:gd name="adj" fmla="val 2513"/>
            </a:avLst>
          </a:prstGeom>
          <a:solidFill>
            <a:schemeClr val="bg1"/>
          </a:solidFill>
          <a:ln>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pic>
        <p:nvPicPr>
          <p:cNvPr id="92" name="Picture 9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12073" y="2142007"/>
            <a:ext cx="1723790" cy="807719"/>
          </a:xfrm>
          <a:prstGeom prst="rect">
            <a:avLst/>
          </a:prstGeom>
        </p:spPr>
      </p:pic>
      <p:sp>
        <p:nvSpPr>
          <p:cNvPr id="93" name="Rounded Rectangle 92"/>
          <p:cNvSpPr/>
          <p:nvPr/>
        </p:nvSpPr>
        <p:spPr>
          <a:xfrm>
            <a:off x="2799920" y="3490315"/>
            <a:ext cx="1932100" cy="1089398"/>
          </a:xfrm>
          <a:prstGeom prst="roundRect">
            <a:avLst>
              <a:gd name="adj" fmla="val 2513"/>
            </a:avLst>
          </a:prstGeom>
          <a:solidFill>
            <a:schemeClr val="bg1"/>
          </a:solidFill>
          <a:ln>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pic>
        <p:nvPicPr>
          <p:cNvPr id="94" name="Picture 9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24894" y="3627213"/>
            <a:ext cx="1723790" cy="807719"/>
          </a:xfrm>
          <a:prstGeom prst="rect">
            <a:avLst/>
          </a:prstGeom>
        </p:spPr>
      </p:pic>
      <p:sp>
        <p:nvSpPr>
          <p:cNvPr id="95" name="Rounded Rectangle 94"/>
          <p:cNvSpPr/>
          <p:nvPr/>
        </p:nvSpPr>
        <p:spPr>
          <a:xfrm>
            <a:off x="5127480" y="3490315"/>
            <a:ext cx="1932100" cy="1089398"/>
          </a:xfrm>
          <a:prstGeom prst="roundRect">
            <a:avLst>
              <a:gd name="adj" fmla="val 2513"/>
            </a:avLst>
          </a:prstGeom>
          <a:solidFill>
            <a:schemeClr val="bg1"/>
          </a:solidFill>
          <a:ln>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pic>
        <p:nvPicPr>
          <p:cNvPr id="96" name="Picture 9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52454" y="3627213"/>
            <a:ext cx="1723790" cy="807719"/>
          </a:xfrm>
          <a:prstGeom prst="rect">
            <a:avLst/>
          </a:prstGeom>
        </p:spPr>
      </p:pic>
      <p:sp>
        <p:nvSpPr>
          <p:cNvPr id="97" name="Rounded Rectangle 96"/>
          <p:cNvSpPr/>
          <p:nvPr/>
        </p:nvSpPr>
        <p:spPr>
          <a:xfrm>
            <a:off x="7434261" y="3443472"/>
            <a:ext cx="1932100" cy="1089398"/>
          </a:xfrm>
          <a:prstGeom prst="roundRect">
            <a:avLst>
              <a:gd name="adj" fmla="val 2513"/>
            </a:avLst>
          </a:prstGeom>
          <a:solidFill>
            <a:schemeClr val="bg1"/>
          </a:solidFill>
          <a:ln>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pic>
        <p:nvPicPr>
          <p:cNvPr id="98" name="Picture 9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59235" y="3580370"/>
            <a:ext cx="1723790" cy="807719"/>
          </a:xfrm>
          <a:prstGeom prst="rect">
            <a:avLst/>
          </a:prstGeom>
        </p:spPr>
      </p:pic>
      <p:sp>
        <p:nvSpPr>
          <p:cNvPr id="99" name="Rounded Rectangle 98"/>
          <p:cNvSpPr/>
          <p:nvPr/>
        </p:nvSpPr>
        <p:spPr>
          <a:xfrm>
            <a:off x="9687099" y="3422522"/>
            <a:ext cx="1932100" cy="1089398"/>
          </a:xfrm>
          <a:prstGeom prst="roundRect">
            <a:avLst>
              <a:gd name="adj" fmla="val 2513"/>
            </a:avLst>
          </a:prstGeom>
          <a:solidFill>
            <a:schemeClr val="bg1"/>
          </a:solidFill>
          <a:ln>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pic>
        <p:nvPicPr>
          <p:cNvPr id="100" name="Picture 9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812073" y="3559420"/>
            <a:ext cx="1723790" cy="807719"/>
          </a:xfrm>
          <a:prstGeom prst="rect">
            <a:avLst/>
          </a:prstGeom>
        </p:spPr>
      </p:pic>
      <p:sp>
        <p:nvSpPr>
          <p:cNvPr id="102" name="Rounded Rectangle 101"/>
          <p:cNvSpPr/>
          <p:nvPr/>
        </p:nvSpPr>
        <p:spPr>
          <a:xfrm>
            <a:off x="2802691" y="4900017"/>
            <a:ext cx="1932100" cy="1089398"/>
          </a:xfrm>
          <a:prstGeom prst="roundRect">
            <a:avLst>
              <a:gd name="adj" fmla="val 2513"/>
            </a:avLst>
          </a:prstGeom>
          <a:solidFill>
            <a:schemeClr val="bg1"/>
          </a:solidFill>
          <a:ln>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pic>
        <p:nvPicPr>
          <p:cNvPr id="103" name="Picture 10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27665" y="5036915"/>
            <a:ext cx="1723790" cy="807719"/>
          </a:xfrm>
          <a:prstGeom prst="rect">
            <a:avLst/>
          </a:prstGeom>
        </p:spPr>
      </p:pic>
      <p:sp>
        <p:nvSpPr>
          <p:cNvPr id="104" name="Rounded Rectangle 103"/>
          <p:cNvSpPr/>
          <p:nvPr/>
        </p:nvSpPr>
        <p:spPr>
          <a:xfrm>
            <a:off x="5130251" y="4900017"/>
            <a:ext cx="1932100" cy="1089398"/>
          </a:xfrm>
          <a:prstGeom prst="roundRect">
            <a:avLst>
              <a:gd name="adj" fmla="val 2513"/>
            </a:avLst>
          </a:prstGeom>
          <a:solidFill>
            <a:schemeClr val="bg1"/>
          </a:solidFill>
          <a:ln>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pic>
        <p:nvPicPr>
          <p:cNvPr id="105" name="Picture 10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55225" y="5036915"/>
            <a:ext cx="1723790" cy="807719"/>
          </a:xfrm>
          <a:prstGeom prst="rect">
            <a:avLst/>
          </a:prstGeom>
        </p:spPr>
      </p:pic>
      <p:sp>
        <p:nvSpPr>
          <p:cNvPr id="106" name="Rounded Rectangle 105"/>
          <p:cNvSpPr/>
          <p:nvPr/>
        </p:nvSpPr>
        <p:spPr>
          <a:xfrm>
            <a:off x="7437032" y="4853174"/>
            <a:ext cx="1932100" cy="1089398"/>
          </a:xfrm>
          <a:prstGeom prst="roundRect">
            <a:avLst>
              <a:gd name="adj" fmla="val 2513"/>
            </a:avLst>
          </a:prstGeom>
          <a:solidFill>
            <a:schemeClr val="bg1"/>
          </a:solidFill>
          <a:ln>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pic>
        <p:nvPicPr>
          <p:cNvPr id="107" name="Picture 10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562006" y="5077317"/>
            <a:ext cx="1723791" cy="633229"/>
          </a:xfrm>
          <a:prstGeom prst="rect">
            <a:avLst/>
          </a:prstGeom>
        </p:spPr>
      </p:pic>
      <p:sp>
        <p:nvSpPr>
          <p:cNvPr id="108" name="Rounded Rectangle 107"/>
          <p:cNvSpPr/>
          <p:nvPr/>
        </p:nvSpPr>
        <p:spPr>
          <a:xfrm>
            <a:off x="9689870" y="4832224"/>
            <a:ext cx="1932100" cy="1089398"/>
          </a:xfrm>
          <a:prstGeom prst="roundRect">
            <a:avLst>
              <a:gd name="adj" fmla="val 2513"/>
            </a:avLst>
          </a:prstGeom>
          <a:solidFill>
            <a:schemeClr val="bg1"/>
          </a:solidFill>
          <a:ln>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pic>
        <p:nvPicPr>
          <p:cNvPr id="109" name="Picture 10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814844" y="4969122"/>
            <a:ext cx="1723790" cy="807719"/>
          </a:xfrm>
          <a:prstGeom prst="rect">
            <a:avLst/>
          </a:prstGeom>
        </p:spPr>
      </p:pic>
    </p:spTree>
    <p:extLst>
      <p:ext uri="{BB962C8B-B14F-4D97-AF65-F5344CB8AC3E}">
        <p14:creationId xmlns:p14="http://schemas.microsoft.com/office/powerpoint/2010/main" val="22128661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008" y="0"/>
            <a:ext cx="10001992" cy="68580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771408" cy="6858000"/>
          </a:xfrm>
          <a:prstGeom prst="rect">
            <a:avLst/>
          </a:prstGeom>
        </p:spPr>
      </p:pic>
      <p:sp>
        <p:nvSpPr>
          <p:cNvPr id="2" name="Title 1"/>
          <p:cNvSpPr>
            <a:spLocks noGrp="1"/>
          </p:cNvSpPr>
          <p:nvPr>
            <p:ph type="title"/>
          </p:nvPr>
        </p:nvSpPr>
        <p:spPr>
          <a:xfrm>
            <a:off x="318185" y="2309256"/>
            <a:ext cx="3774989" cy="1282442"/>
          </a:xfrm>
        </p:spPr>
        <p:txBody>
          <a:bodyPr>
            <a:normAutofit/>
          </a:bodyPr>
          <a:lstStyle/>
          <a:p>
            <a:pPr>
              <a:defRPr/>
            </a:pPr>
            <a:r>
              <a:rPr lang="en-US" altLang="en-US" sz="5400" b="1" i="1" dirty="0" smtClean="0">
                <a:solidFill>
                  <a:schemeClr val="accent2">
                    <a:lumMod val="60000"/>
                    <a:lumOff val="40000"/>
                  </a:schemeClr>
                </a:solidFill>
                <a:latin typeface="+mn-lt"/>
              </a:rPr>
              <a:t>e</a:t>
            </a:r>
            <a:r>
              <a:rPr lang="en-US" altLang="en-US" sz="4000" b="1" dirty="0" smtClean="0">
                <a:solidFill>
                  <a:schemeClr val="accent2">
                    <a:lumMod val="60000"/>
                    <a:lumOff val="40000"/>
                  </a:schemeClr>
                </a:solidFill>
                <a:latin typeface="+mn-lt"/>
              </a:rPr>
              <a:t>-</a:t>
            </a:r>
            <a:r>
              <a:rPr lang="en-US" altLang="en-US" sz="4000" b="1" dirty="0" smtClean="0">
                <a:solidFill>
                  <a:schemeClr val="bg1"/>
                </a:solidFill>
                <a:latin typeface="+mn-lt"/>
              </a:rPr>
              <a:t>GOVERNANCE</a:t>
            </a:r>
            <a:endParaRPr lang="en-US" altLang="en-US" sz="4000" b="1" dirty="0">
              <a:solidFill>
                <a:schemeClr val="bg1"/>
              </a:solidFill>
              <a:latin typeface="+mn-lt"/>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753" y="3384089"/>
            <a:ext cx="695325" cy="38100"/>
          </a:xfrm>
          <a:prstGeom prst="rect">
            <a:avLst/>
          </a:prstGeom>
        </p:spPr>
      </p:pic>
      <p:sp>
        <p:nvSpPr>
          <p:cNvPr id="12" name="Title 1"/>
          <p:cNvSpPr txBox="1">
            <a:spLocks/>
          </p:cNvSpPr>
          <p:nvPr/>
        </p:nvSpPr>
        <p:spPr>
          <a:xfrm>
            <a:off x="318185" y="3312942"/>
            <a:ext cx="3659660" cy="128244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dirty="0" smtClean="0">
                <a:solidFill>
                  <a:schemeClr val="bg1"/>
                </a:solidFill>
              </a:rPr>
              <a:t>.</a:t>
            </a:r>
            <a:r>
              <a:rPr lang="en-US" altLang="en-US" sz="1100" dirty="0" smtClean="0">
                <a:solidFill>
                  <a:schemeClr val="bg1"/>
                </a:solidFill>
              </a:rPr>
              <a:t/>
            </a:r>
            <a:br>
              <a:rPr lang="en-US" altLang="en-US" sz="1100" dirty="0" smtClean="0">
                <a:solidFill>
                  <a:schemeClr val="bg1"/>
                </a:solidFill>
              </a:rPr>
            </a:br>
            <a:endParaRPr lang="en-US" sz="1100" dirty="0" smtClean="0">
              <a:solidFill>
                <a:schemeClr val="bg1"/>
              </a:solidFill>
              <a:latin typeface="+mn-lt"/>
            </a:endParaRPr>
          </a:p>
        </p:txBody>
      </p:sp>
    </p:spTree>
    <p:extLst>
      <p:ext uri="{BB962C8B-B14F-4D97-AF65-F5344CB8AC3E}">
        <p14:creationId xmlns:p14="http://schemas.microsoft.com/office/powerpoint/2010/main" val="23761860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9416" y="2856"/>
            <a:ext cx="10272584" cy="686061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771408" cy="6858000"/>
          </a:xfrm>
          <a:prstGeom prst="rect">
            <a:avLst/>
          </a:prstGeom>
        </p:spPr>
      </p:pic>
      <p:sp>
        <p:nvSpPr>
          <p:cNvPr id="2" name="Title 1"/>
          <p:cNvSpPr>
            <a:spLocks noGrp="1"/>
          </p:cNvSpPr>
          <p:nvPr>
            <p:ph type="title"/>
          </p:nvPr>
        </p:nvSpPr>
        <p:spPr>
          <a:xfrm>
            <a:off x="319216" y="2671721"/>
            <a:ext cx="3774989" cy="1282442"/>
          </a:xfrm>
        </p:spPr>
        <p:txBody>
          <a:bodyPr>
            <a:normAutofit fontScale="90000"/>
          </a:bodyPr>
          <a:lstStyle/>
          <a:p>
            <a:r>
              <a:rPr lang="en-US" b="1" dirty="0" smtClean="0">
                <a:solidFill>
                  <a:schemeClr val="accent2">
                    <a:lumMod val="60000"/>
                    <a:lumOff val="40000"/>
                  </a:schemeClr>
                </a:solidFill>
                <a:latin typeface="+mn-lt"/>
              </a:rPr>
              <a:t>WHO</a:t>
            </a:r>
            <a:r>
              <a:rPr lang="en-US" b="1" dirty="0" smtClean="0">
                <a:latin typeface="+mn-lt"/>
              </a:rPr>
              <a:t> </a:t>
            </a:r>
            <a:r>
              <a:rPr lang="en-US" b="1" dirty="0" smtClean="0">
                <a:solidFill>
                  <a:schemeClr val="bg1"/>
                </a:solidFill>
                <a:latin typeface="+mn-lt"/>
              </a:rPr>
              <a:t>WE ARE</a:t>
            </a:r>
            <a:br>
              <a:rPr lang="en-US" b="1" dirty="0" smtClean="0">
                <a:solidFill>
                  <a:schemeClr val="bg1"/>
                </a:solidFill>
                <a:latin typeface="+mn-lt"/>
              </a:rPr>
            </a:br>
            <a:endParaRPr lang="en-US" b="1" dirty="0">
              <a:solidFill>
                <a:schemeClr val="bg1"/>
              </a:solidFill>
              <a:latin typeface="+mn-lt"/>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753" y="3384089"/>
            <a:ext cx="695325" cy="38100"/>
          </a:xfrm>
          <a:prstGeom prst="rect">
            <a:avLst/>
          </a:prstGeom>
        </p:spPr>
      </p:pic>
      <p:sp>
        <p:nvSpPr>
          <p:cNvPr id="12" name="Title 1"/>
          <p:cNvSpPr txBox="1">
            <a:spLocks/>
          </p:cNvSpPr>
          <p:nvPr/>
        </p:nvSpPr>
        <p:spPr>
          <a:xfrm>
            <a:off x="318185" y="3312942"/>
            <a:ext cx="3659660" cy="128244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1100" dirty="0" smtClean="0">
                <a:solidFill>
                  <a:schemeClr val="bg1"/>
                </a:solidFill>
                <a:latin typeface="+mn-lt"/>
              </a:rPr>
              <a:t>SRM Techsol Pvt. Ltd. (www.stpl.biz) is one of the leading </a:t>
            </a:r>
            <a:r>
              <a:rPr lang="en-US" sz="1100" dirty="0">
                <a:solidFill>
                  <a:schemeClr val="bg1"/>
                </a:solidFill>
                <a:latin typeface="+mn-lt"/>
              </a:rPr>
              <a:t>Global Software Engineering and IT management service </a:t>
            </a:r>
            <a:r>
              <a:rPr lang="en-US" sz="1100" dirty="0" smtClean="0">
                <a:solidFill>
                  <a:schemeClr val="bg1"/>
                </a:solidFill>
                <a:latin typeface="+mn-lt"/>
              </a:rPr>
              <a:t>provider catering result-oriented and cost-competitive solutions to it’s global clientele. </a:t>
            </a:r>
          </a:p>
        </p:txBody>
      </p:sp>
    </p:spTree>
    <p:extLst>
      <p:ext uri="{BB962C8B-B14F-4D97-AF65-F5344CB8AC3E}">
        <p14:creationId xmlns:p14="http://schemas.microsoft.com/office/powerpoint/2010/main" val="42242971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Picture 10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95847" cy="6858000"/>
          </a:xfrm>
          <a:prstGeom prst="rect">
            <a:avLst/>
          </a:prstGeom>
        </p:spPr>
      </p:pic>
      <p:sp>
        <p:nvSpPr>
          <p:cNvPr id="4" name="Subtitle 2"/>
          <p:cNvSpPr txBox="1">
            <a:spLocks/>
          </p:cNvSpPr>
          <p:nvPr/>
        </p:nvSpPr>
        <p:spPr>
          <a:xfrm>
            <a:off x="2661871" y="175921"/>
            <a:ext cx="6650836" cy="6675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None/>
              <a:defRPr/>
            </a:pPr>
            <a:r>
              <a:rPr lang="en-US" altLang="en-US" sz="4000" b="1" i="1" dirty="0" smtClean="0">
                <a:solidFill>
                  <a:schemeClr val="accent1">
                    <a:lumMod val="50000"/>
                  </a:schemeClr>
                </a:solidFill>
                <a:latin typeface="Arial Narrow" panose="020B0606020202030204" pitchFamily="34" charset="0"/>
              </a:rPr>
              <a:t>e</a:t>
            </a:r>
            <a:r>
              <a:rPr lang="en-US" altLang="en-US" b="1" i="1" dirty="0" smtClean="0">
                <a:solidFill>
                  <a:schemeClr val="accent1">
                    <a:lumMod val="50000"/>
                  </a:schemeClr>
                </a:solidFill>
                <a:latin typeface="Arial Narrow" panose="020B0606020202030204" pitchFamily="34" charset="0"/>
              </a:rPr>
              <a:t>-</a:t>
            </a:r>
            <a:r>
              <a:rPr lang="en-US" altLang="en-US" b="1" dirty="0" smtClean="0">
                <a:solidFill>
                  <a:schemeClr val="accent2"/>
                </a:solidFill>
                <a:latin typeface="Arial Narrow" panose="020B0606020202030204" pitchFamily="34" charset="0"/>
              </a:rPr>
              <a:t>GOVERNANCE</a:t>
            </a:r>
            <a:endParaRPr lang="en-US" altLang="en-US" b="1" dirty="0">
              <a:solidFill>
                <a:schemeClr val="accent2"/>
              </a:solidFill>
              <a:latin typeface="Arial Narrow" panose="020B060602020203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9350" y="889410"/>
            <a:ext cx="695325" cy="38100"/>
          </a:xfrm>
          <a:prstGeom prst="rect">
            <a:avLst/>
          </a:prstGeom>
        </p:spPr>
      </p:pic>
      <p:sp>
        <p:nvSpPr>
          <p:cNvPr id="9" name="Rectangle 8"/>
          <p:cNvSpPr/>
          <p:nvPr/>
        </p:nvSpPr>
        <p:spPr>
          <a:xfrm>
            <a:off x="3104194" y="1867023"/>
            <a:ext cx="3814886" cy="769441"/>
          </a:xfrm>
          <a:prstGeom prst="rect">
            <a:avLst/>
          </a:prstGeom>
        </p:spPr>
        <p:txBody>
          <a:bodyPr wrap="square">
            <a:spAutoFit/>
          </a:bodyPr>
          <a:lstStyle/>
          <a:p>
            <a:r>
              <a:rPr lang="en-US" sz="1100" dirty="0"/>
              <a:t>Our vision for CSC is inspired by statement of Dr. APJ Abdul Kalam, former President of </a:t>
            </a:r>
            <a:r>
              <a:rPr lang="en-US" sz="1100" dirty="0" smtClean="0"/>
              <a:t>India “E-Governance </a:t>
            </a:r>
            <a:r>
              <a:rPr lang="en-US" sz="1100" dirty="0"/>
              <a:t>has to be citizen-friendly. Delivery of services to citizens is considered a primary function of the government</a:t>
            </a:r>
            <a:r>
              <a:rPr lang="en-US" sz="1100" dirty="0" smtClean="0"/>
              <a:t>”</a:t>
            </a:r>
            <a:endParaRPr lang="en-US" sz="1100" dirty="0"/>
          </a:p>
        </p:txBody>
      </p:sp>
      <p:sp>
        <p:nvSpPr>
          <p:cNvPr id="10" name="TextBox 9"/>
          <p:cNvSpPr txBox="1"/>
          <p:nvPr/>
        </p:nvSpPr>
        <p:spPr>
          <a:xfrm>
            <a:off x="2901946" y="1604950"/>
            <a:ext cx="4223784" cy="276999"/>
          </a:xfrm>
          <a:prstGeom prst="rect">
            <a:avLst/>
          </a:prstGeom>
          <a:noFill/>
        </p:spPr>
        <p:txBody>
          <a:bodyPr wrap="square" rtlCol="0">
            <a:spAutoFit/>
          </a:bodyPr>
          <a:lstStyle/>
          <a:p>
            <a:pPr marL="171450">
              <a:spcBef>
                <a:spcPct val="0"/>
              </a:spcBef>
              <a:defRPr/>
            </a:pPr>
            <a:r>
              <a:rPr lang="en-US" altLang="en-US" sz="1200" b="1" dirty="0">
                <a:solidFill>
                  <a:schemeClr val="accent2"/>
                </a:solidFill>
              </a:rPr>
              <a:t>SRMES Janmitra (Common Service Center/ Jan </a:t>
            </a:r>
            <a:r>
              <a:rPr lang="en-US" altLang="en-US" sz="1200" b="1" dirty="0" err="1">
                <a:solidFill>
                  <a:schemeClr val="accent2"/>
                </a:solidFill>
              </a:rPr>
              <a:t>Seva</a:t>
            </a:r>
            <a:r>
              <a:rPr lang="en-US" altLang="en-US" sz="1200" b="1" dirty="0">
                <a:solidFill>
                  <a:schemeClr val="accent2"/>
                </a:solidFill>
              </a:rPr>
              <a:t> Kendra) </a:t>
            </a:r>
          </a:p>
        </p:txBody>
      </p:sp>
      <p:sp>
        <p:nvSpPr>
          <p:cNvPr id="2" name="TextBox 1"/>
          <p:cNvSpPr txBox="1"/>
          <p:nvPr/>
        </p:nvSpPr>
        <p:spPr>
          <a:xfrm>
            <a:off x="2894387" y="1238263"/>
            <a:ext cx="4024692" cy="307777"/>
          </a:xfrm>
          <a:prstGeom prst="rect">
            <a:avLst/>
          </a:prstGeom>
          <a:noFill/>
        </p:spPr>
        <p:txBody>
          <a:bodyPr wrap="none" rtlCol="0">
            <a:spAutoFit/>
          </a:bodyPr>
          <a:lstStyle/>
          <a:p>
            <a:r>
              <a:rPr lang="en-US" altLang="en-US" sz="1400" b="1" dirty="0"/>
              <a:t>Digital Infrastructure As Core Utility to Every Citizen</a:t>
            </a:r>
            <a:endParaRPr lang="en-US" sz="1400" b="1" dirty="0"/>
          </a:p>
        </p:txBody>
      </p:sp>
      <p:sp>
        <p:nvSpPr>
          <p:cNvPr id="16" name="Rectangle 15"/>
          <p:cNvSpPr/>
          <p:nvPr/>
        </p:nvSpPr>
        <p:spPr>
          <a:xfrm>
            <a:off x="3095749" y="3032415"/>
            <a:ext cx="4029982" cy="600164"/>
          </a:xfrm>
          <a:prstGeom prst="rect">
            <a:avLst/>
          </a:prstGeom>
        </p:spPr>
        <p:txBody>
          <a:bodyPr wrap="square">
            <a:spAutoFit/>
          </a:bodyPr>
          <a:lstStyle/>
          <a:p>
            <a:pPr>
              <a:spcBef>
                <a:spcPct val="0"/>
              </a:spcBef>
              <a:defRPr/>
            </a:pPr>
            <a:r>
              <a:rPr lang="en-US" sz="1100" dirty="0"/>
              <a:t>Jan </a:t>
            </a:r>
            <a:r>
              <a:rPr lang="en-US" sz="1100" dirty="0" err="1"/>
              <a:t>Suvidha</a:t>
            </a:r>
            <a:r>
              <a:rPr lang="en-US" sz="1100" dirty="0"/>
              <a:t> Kendra’ is initiative of the State Government UP to create a facility center at district headquarters of all districts with state of the art facility for providing G2C services to citizens.</a:t>
            </a:r>
            <a:endParaRPr lang="en-US" altLang="en-US" sz="1100" dirty="0">
              <a:solidFill>
                <a:srgbClr val="4D4D4D"/>
              </a:solidFill>
            </a:endParaRPr>
          </a:p>
        </p:txBody>
      </p:sp>
      <p:sp>
        <p:nvSpPr>
          <p:cNvPr id="17" name="TextBox 16"/>
          <p:cNvSpPr txBox="1"/>
          <p:nvPr/>
        </p:nvSpPr>
        <p:spPr>
          <a:xfrm>
            <a:off x="3104193" y="2729260"/>
            <a:ext cx="1368323" cy="307777"/>
          </a:xfrm>
          <a:prstGeom prst="rect">
            <a:avLst/>
          </a:prstGeom>
          <a:noFill/>
        </p:spPr>
        <p:txBody>
          <a:bodyPr wrap="none" rtlCol="0">
            <a:spAutoFit/>
          </a:bodyPr>
          <a:lstStyle/>
          <a:p>
            <a:r>
              <a:rPr lang="en-US" sz="1400" dirty="0">
                <a:solidFill>
                  <a:schemeClr val="tx1">
                    <a:lumMod val="95000"/>
                    <a:lumOff val="5000"/>
                  </a:schemeClr>
                </a:solidFill>
              </a:rPr>
              <a:t>Janmitra Kendra</a:t>
            </a:r>
            <a:endParaRPr lang="en-US" altLang="en-US" sz="1400" dirty="0">
              <a:solidFill>
                <a:schemeClr val="tx1">
                  <a:lumMod val="95000"/>
                  <a:lumOff val="5000"/>
                </a:schemeClr>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2759350" y="1345128"/>
            <a:ext cx="142596" cy="10019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70164" y="1692020"/>
            <a:ext cx="134029" cy="133638"/>
          </a:xfrm>
          <a:prstGeom prst="rect">
            <a:avLst/>
          </a:prstGeom>
        </p:spPr>
      </p:pic>
      <p:sp>
        <p:nvSpPr>
          <p:cNvPr id="26" name="Rectangle 25"/>
          <p:cNvSpPr/>
          <p:nvPr/>
        </p:nvSpPr>
        <p:spPr>
          <a:xfrm>
            <a:off x="3087304" y="4040719"/>
            <a:ext cx="3831776" cy="2631490"/>
          </a:xfrm>
          <a:prstGeom prst="rect">
            <a:avLst/>
          </a:prstGeom>
        </p:spPr>
        <p:txBody>
          <a:bodyPr wrap="square">
            <a:spAutoFit/>
          </a:bodyPr>
          <a:lstStyle/>
          <a:p>
            <a:pPr marL="171450" indent="-171450">
              <a:spcBef>
                <a:spcPct val="0"/>
              </a:spcBef>
              <a:buFont typeface="Arial" panose="020B0604020202020204" pitchFamily="34" charset="0"/>
              <a:buChar char="•"/>
              <a:defRPr/>
            </a:pPr>
            <a:r>
              <a:rPr lang="en-US" sz="1100" dirty="0"/>
              <a:t>To provide G2C services comprising of 26 sub-services from Jan </a:t>
            </a:r>
            <a:r>
              <a:rPr lang="en-US" sz="1100" dirty="0" err="1"/>
              <a:t>Suvidha</a:t>
            </a:r>
            <a:r>
              <a:rPr lang="en-US" sz="1100" dirty="0"/>
              <a:t> Kendra</a:t>
            </a:r>
            <a:r>
              <a:rPr lang="en-US" sz="1100" dirty="0" smtClean="0"/>
              <a:t>’</a:t>
            </a:r>
          </a:p>
          <a:p>
            <a:pPr marL="171450" indent="-171450">
              <a:spcBef>
                <a:spcPct val="0"/>
              </a:spcBef>
              <a:buFont typeface="Arial" panose="020B0604020202020204" pitchFamily="34" charset="0"/>
              <a:buChar char="•"/>
              <a:defRPr/>
            </a:pPr>
            <a:endParaRPr lang="en-US" sz="1100" dirty="0" smtClean="0"/>
          </a:p>
          <a:p>
            <a:pPr marL="171450" indent="-171450">
              <a:spcBef>
                <a:spcPct val="0"/>
              </a:spcBef>
              <a:buFont typeface="Arial" panose="020B0604020202020204" pitchFamily="34" charset="0"/>
              <a:buChar char="•"/>
              <a:defRPr/>
            </a:pPr>
            <a:r>
              <a:rPr lang="en-US" sz="1100" dirty="0"/>
              <a:t>To build up scalable E-District Center for meeting the expected growing preference of citizen for easy and efficient service delivery. Addition of more G2C and B2C services in service basket of e-District Center in due course of time is envisaged under this initiative</a:t>
            </a:r>
            <a:r>
              <a:rPr lang="en-US" sz="1100" dirty="0" smtClean="0"/>
              <a:t>.</a:t>
            </a:r>
          </a:p>
          <a:p>
            <a:pPr marL="171450" indent="-171450">
              <a:spcBef>
                <a:spcPct val="0"/>
              </a:spcBef>
              <a:buFont typeface="Arial" panose="020B0604020202020204" pitchFamily="34" charset="0"/>
              <a:buChar char="•"/>
              <a:defRPr/>
            </a:pPr>
            <a:endParaRPr lang="en-US" sz="1100" dirty="0" smtClean="0"/>
          </a:p>
          <a:p>
            <a:pPr marL="171450" indent="-171450">
              <a:spcBef>
                <a:spcPct val="0"/>
              </a:spcBef>
              <a:buFont typeface="Arial" panose="020B0604020202020204" pitchFamily="34" charset="0"/>
              <a:buChar char="•"/>
              <a:defRPr/>
            </a:pPr>
            <a:r>
              <a:rPr lang="en-US" sz="1100" dirty="0"/>
              <a:t>To adhere to the service level agreement for saving time and cost incurred by government in providing services and citizen in availing the listed services</a:t>
            </a:r>
            <a:r>
              <a:rPr lang="en-US" sz="1100" dirty="0" smtClean="0"/>
              <a:t>.</a:t>
            </a:r>
          </a:p>
          <a:p>
            <a:pPr marL="171450" indent="-171450">
              <a:spcBef>
                <a:spcPct val="0"/>
              </a:spcBef>
              <a:buFont typeface="Arial" panose="020B0604020202020204" pitchFamily="34" charset="0"/>
              <a:buChar char="•"/>
              <a:defRPr/>
            </a:pPr>
            <a:endParaRPr lang="en-US" sz="1100" dirty="0" smtClean="0"/>
          </a:p>
          <a:p>
            <a:pPr marL="171450" indent="-171450">
              <a:spcBef>
                <a:spcPct val="0"/>
              </a:spcBef>
              <a:buFont typeface="Arial" panose="020B0604020202020204" pitchFamily="34" charset="0"/>
              <a:buChar char="•"/>
              <a:defRPr/>
            </a:pPr>
            <a:r>
              <a:rPr lang="en-US" sz="1100" dirty="0"/>
              <a:t>To enhance the accountability, transparency and responsiveness of district administration to citizen's needs.</a:t>
            </a:r>
            <a:endParaRPr lang="en-US" altLang="en-US" sz="1100" dirty="0">
              <a:solidFill>
                <a:srgbClr val="4D4D4D"/>
              </a:solidFill>
            </a:endParaRPr>
          </a:p>
        </p:txBody>
      </p:sp>
      <p:sp>
        <p:nvSpPr>
          <p:cNvPr id="27" name="TextBox 26"/>
          <p:cNvSpPr txBox="1"/>
          <p:nvPr/>
        </p:nvSpPr>
        <p:spPr>
          <a:xfrm>
            <a:off x="3095748" y="3737564"/>
            <a:ext cx="2662204" cy="307777"/>
          </a:xfrm>
          <a:prstGeom prst="rect">
            <a:avLst/>
          </a:prstGeom>
          <a:noFill/>
        </p:spPr>
        <p:txBody>
          <a:bodyPr wrap="none" rtlCol="0">
            <a:spAutoFit/>
          </a:bodyPr>
          <a:lstStyle/>
          <a:p>
            <a:r>
              <a:rPr lang="en-US" sz="1400" dirty="0">
                <a:solidFill>
                  <a:schemeClr val="tx1">
                    <a:lumMod val="95000"/>
                    <a:lumOff val="5000"/>
                  </a:schemeClr>
                </a:solidFill>
              </a:rPr>
              <a:t>Key Objectives of Janmitra </a:t>
            </a:r>
            <a:r>
              <a:rPr lang="en-US" sz="1400" dirty="0" smtClean="0">
                <a:solidFill>
                  <a:schemeClr val="tx1">
                    <a:lumMod val="95000"/>
                    <a:lumOff val="5000"/>
                  </a:schemeClr>
                </a:solidFill>
              </a:rPr>
              <a:t>Kendra</a:t>
            </a:r>
            <a:endParaRPr lang="en-US" sz="1400" dirty="0">
              <a:solidFill>
                <a:schemeClr val="tx1">
                  <a:lumMod val="95000"/>
                  <a:lumOff val="5000"/>
                </a:schemeClr>
              </a:solidFill>
            </a:endParaRPr>
          </a:p>
        </p:txBody>
      </p:sp>
      <p:sp>
        <p:nvSpPr>
          <p:cNvPr id="28" name="Rectangle 27"/>
          <p:cNvSpPr/>
          <p:nvPr/>
        </p:nvSpPr>
        <p:spPr>
          <a:xfrm>
            <a:off x="7837232" y="1867023"/>
            <a:ext cx="3814886" cy="430887"/>
          </a:xfrm>
          <a:prstGeom prst="rect">
            <a:avLst/>
          </a:prstGeom>
        </p:spPr>
        <p:txBody>
          <a:bodyPr wrap="square">
            <a:spAutoFit/>
          </a:bodyPr>
          <a:lstStyle/>
          <a:p>
            <a:r>
              <a:rPr lang="en-US" sz="1100" dirty="0"/>
              <a:t>SRM Techsol Pvt. Ltd. Enrolment Agency for Enrolment of UID AADHAR Project</a:t>
            </a:r>
            <a:r>
              <a:rPr lang="en-US" sz="1100" dirty="0" smtClean="0"/>
              <a:t>.    </a:t>
            </a:r>
            <a:endParaRPr lang="en-US" sz="1100" dirty="0"/>
          </a:p>
        </p:txBody>
      </p:sp>
      <p:sp>
        <p:nvSpPr>
          <p:cNvPr id="29" name="TextBox 28"/>
          <p:cNvSpPr txBox="1"/>
          <p:nvPr/>
        </p:nvSpPr>
        <p:spPr>
          <a:xfrm>
            <a:off x="7634984" y="1604950"/>
            <a:ext cx="4223784" cy="276999"/>
          </a:xfrm>
          <a:prstGeom prst="rect">
            <a:avLst/>
          </a:prstGeom>
          <a:noFill/>
        </p:spPr>
        <p:txBody>
          <a:bodyPr wrap="square" rtlCol="0">
            <a:spAutoFit/>
          </a:bodyPr>
          <a:lstStyle/>
          <a:p>
            <a:pPr marL="171450">
              <a:spcBef>
                <a:spcPct val="0"/>
              </a:spcBef>
              <a:defRPr/>
            </a:pPr>
            <a:r>
              <a:rPr lang="en-US" sz="1200" b="1" dirty="0">
                <a:solidFill>
                  <a:schemeClr val="accent2"/>
                </a:solidFill>
              </a:rPr>
              <a:t>UPDESCO - Unique Identification Authority of India (UIDAI)</a:t>
            </a:r>
            <a:endParaRPr lang="en-US" altLang="en-US" sz="1200" b="1" dirty="0">
              <a:solidFill>
                <a:schemeClr val="accent2"/>
              </a:solidFill>
            </a:endParaRPr>
          </a:p>
        </p:txBody>
      </p:sp>
      <p:sp>
        <p:nvSpPr>
          <p:cNvPr id="30" name="TextBox 29"/>
          <p:cNvSpPr txBox="1"/>
          <p:nvPr/>
        </p:nvSpPr>
        <p:spPr>
          <a:xfrm>
            <a:off x="7627425" y="1238263"/>
            <a:ext cx="3459730" cy="307777"/>
          </a:xfrm>
          <a:prstGeom prst="rect">
            <a:avLst/>
          </a:prstGeom>
          <a:noFill/>
        </p:spPr>
        <p:txBody>
          <a:bodyPr wrap="none" rtlCol="0">
            <a:spAutoFit/>
          </a:bodyPr>
          <a:lstStyle/>
          <a:p>
            <a:r>
              <a:rPr lang="en-US" sz="1400" b="1" dirty="0"/>
              <a:t>Helping every Citizen through e-Governance</a:t>
            </a:r>
          </a:p>
        </p:txBody>
      </p:sp>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7492388" y="1345128"/>
            <a:ext cx="142596" cy="100190"/>
          </a:xfrm>
          <a:prstGeom prst="rect">
            <a:avLst/>
          </a:prstGeom>
        </p:spPr>
      </p:pic>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03202" y="1692020"/>
            <a:ext cx="134029" cy="133638"/>
          </a:xfrm>
          <a:prstGeom prst="rect">
            <a:avLst/>
          </a:prstGeom>
        </p:spPr>
      </p:pic>
      <p:sp>
        <p:nvSpPr>
          <p:cNvPr id="37" name="Rectangle 36"/>
          <p:cNvSpPr/>
          <p:nvPr/>
        </p:nvSpPr>
        <p:spPr>
          <a:xfrm>
            <a:off x="7837231" y="2339275"/>
            <a:ext cx="3814886" cy="1107996"/>
          </a:xfrm>
          <a:prstGeom prst="rect">
            <a:avLst/>
          </a:prstGeom>
        </p:spPr>
        <p:txBody>
          <a:bodyPr wrap="square">
            <a:spAutoFit/>
          </a:bodyPr>
          <a:lstStyle/>
          <a:p>
            <a:pPr marL="171450" indent="-171450">
              <a:buFont typeface="Arial" panose="020B0604020202020204" pitchFamily="34" charset="0"/>
              <a:buChar char="•"/>
            </a:pPr>
            <a:r>
              <a:rPr lang="en-US" sz="1100" dirty="0"/>
              <a:t>The Project is running in 36 </a:t>
            </a:r>
            <a:r>
              <a:rPr lang="en-US" sz="1100" dirty="0" smtClean="0"/>
              <a:t>Districts</a:t>
            </a:r>
          </a:p>
          <a:p>
            <a:pPr marL="171450" indent="-171450">
              <a:buFont typeface="Arial" panose="020B0604020202020204" pitchFamily="34" charset="0"/>
              <a:buChar char="•"/>
            </a:pPr>
            <a:r>
              <a:rPr lang="en-US" sz="1100" dirty="0"/>
              <a:t>Priority given to the Age Group of 0 to 5 </a:t>
            </a:r>
            <a:r>
              <a:rPr lang="en-US" sz="1100" dirty="0" smtClean="0"/>
              <a:t>years</a:t>
            </a:r>
          </a:p>
          <a:p>
            <a:pPr marL="171450" indent="-171450">
              <a:buFont typeface="Arial" panose="020B0604020202020204" pitchFamily="34" charset="0"/>
              <a:buChar char="•"/>
            </a:pPr>
            <a:r>
              <a:rPr lang="en-US" sz="1100" dirty="0"/>
              <a:t>We have 20+ division offices across 36 </a:t>
            </a:r>
            <a:r>
              <a:rPr lang="en-US" sz="1100" dirty="0" smtClean="0"/>
              <a:t>districts</a:t>
            </a:r>
          </a:p>
          <a:p>
            <a:pPr marL="171450" indent="-171450">
              <a:buFont typeface="Arial" panose="020B0604020202020204" pitchFamily="34" charset="0"/>
              <a:buChar char="•"/>
            </a:pPr>
            <a:r>
              <a:rPr lang="en-US" sz="1100" dirty="0"/>
              <a:t>Registered 200+ Vendors across 36 </a:t>
            </a:r>
            <a:r>
              <a:rPr lang="en-US" sz="1100" dirty="0" smtClean="0"/>
              <a:t>districts</a:t>
            </a:r>
          </a:p>
          <a:p>
            <a:pPr marL="171450" indent="-171450">
              <a:buFont typeface="Arial" panose="020B0604020202020204" pitchFamily="34" charset="0"/>
              <a:buChar char="•"/>
            </a:pPr>
            <a:r>
              <a:rPr lang="en-US" sz="1100" dirty="0"/>
              <a:t>Over 75,000 AADHAR cards </a:t>
            </a:r>
            <a:r>
              <a:rPr lang="en-US" sz="1100" dirty="0" smtClean="0"/>
              <a:t>delivered</a:t>
            </a:r>
          </a:p>
          <a:p>
            <a:pPr marL="171450" indent="-171450">
              <a:buFont typeface="Arial" panose="020B0604020202020204" pitchFamily="34" charset="0"/>
              <a:buChar char="•"/>
            </a:pPr>
            <a:r>
              <a:rPr lang="en-US" sz="1100" dirty="0"/>
              <a:t>Targeting to add 150,000 AADHAR in the next two quarters</a:t>
            </a:r>
          </a:p>
        </p:txBody>
      </p:sp>
      <p:sp>
        <p:nvSpPr>
          <p:cNvPr id="38" name="Rectangle 37"/>
          <p:cNvSpPr/>
          <p:nvPr/>
        </p:nvSpPr>
        <p:spPr>
          <a:xfrm>
            <a:off x="7825633" y="3870114"/>
            <a:ext cx="3814886" cy="261610"/>
          </a:xfrm>
          <a:prstGeom prst="rect">
            <a:avLst/>
          </a:prstGeom>
        </p:spPr>
        <p:txBody>
          <a:bodyPr wrap="square">
            <a:spAutoFit/>
          </a:bodyPr>
          <a:lstStyle/>
          <a:p>
            <a:r>
              <a:rPr lang="en-US" sz="1100" dirty="0"/>
              <a:t>Web Based Digital presentation for KGMU, Lucknow</a:t>
            </a:r>
          </a:p>
        </p:txBody>
      </p:sp>
      <p:sp>
        <p:nvSpPr>
          <p:cNvPr id="39" name="TextBox 38"/>
          <p:cNvSpPr txBox="1"/>
          <p:nvPr/>
        </p:nvSpPr>
        <p:spPr>
          <a:xfrm>
            <a:off x="7623385" y="3608041"/>
            <a:ext cx="4223784" cy="276999"/>
          </a:xfrm>
          <a:prstGeom prst="rect">
            <a:avLst/>
          </a:prstGeom>
          <a:noFill/>
        </p:spPr>
        <p:txBody>
          <a:bodyPr wrap="square" rtlCol="0">
            <a:spAutoFit/>
          </a:bodyPr>
          <a:lstStyle/>
          <a:p>
            <a:pPr marL="171450">
              <a:spcBef>
                <a:spcPct val="0"/>
              </a:spcBef>
              <a:defRPr/>
            </a:pPr>
            <a:r>
              <a:rPr lang="en-US" sz="1200" b="1" dirty="0">
                <a:solidFill>
                  <a:schemeClr val="accent2"/>
                </a:solidFill>
              </a:rPr>
              <a:t>King George Medical University, Lucknow (KGMU, </a:t>
            </a:r>
            <a:r>
              <a:rPr lang="en-US" sz="1200" b="1" dirty="0" err="1">
                <a:solidFill>
                  <a:schemeClr val="accent2"/>
                </a:solidFill>
              </a:rPr>
              <a:t>Luckow</a:t>
            </a:r>
            <a:r>
              <a:rPr lang="en-US" sz="1200" b="1" dirty="0">
                <a:solidFill>
                  <a:schemeClr val="accent2"/>
                </a:solidFill>
              </a:rPr>
              <a:t>)</a:t>
            </a:r>
            <a:endParaRPr lang="en-US" altLang="en-US" sz="1200" b="1" dirty="0">
              <a:solidFill>
                <a:schemeClr val="accent2"/>
              </a:solidFill>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1603" y="3695111"/>
            <a:ext cx="134029" cy="133638"/>
          </a:xfrm>
          <a:prstGeom prst="rect">
            <a:avLst/>
          </a:prstGeom>
        </p:spPr>
      </p:pic>
      <p:sp>
        <p:nvSpPr>
          <p:cNvPr id="41" name="Rectangle 40"/>
          <p:cNvSpPr/>
          <p:nvPr/>
        </p:nvSpPr>
        <p:spPr>
          <a:xfrm>
            <a:off x="7825632" y="4208135"/>
            <a:ext cx="3814886" cy="769441"/>
          </a:xfrm>
          <a:prstGeom prst="rect">
            <a:avLst/>
          </a:prstGeom>
        </p:spPr>
        <p:txBody>
          <a:bodyPr wrap="square">
            <a:spAutoFit/>
          </a:bodyPr>
          <a:lstStyle/>
          <a:p>
            <a:pPr marL="171450" indent="-171450">
              <a:buFont typeface="Arial" panose="020B0604020202020204" pitchFamily="34" charset="0"/>
              <a:buChar char="•"/>
            </a:pPr>
            <a:r>
              <a:rPr lang="en-US" sz="1100" dirty="0"/>
              <a:t>Software </a:t>
            </a:r>
            <a:r>
              <a:rPr lang="en-US" sz="1100" dirty="0" smtClean="0"/>
              <a:t>Development</a:t>
            </a:r>
          </a:p>
          <a:p>
            <a:pPr marL="171450" indent="-171450">
              <a:buFont typeface="Arial" panose="020B0604020202020204" pitchFamily="34" charset="0"/>
              <a:buChar char="•"/>
            </a:pPr>
            <a:r>
              <a:rPr lang="en-US" sz="1100" dirty="0"/>
              <a:t>Hardware for </a:t>
            </a:r>
            <a:r>
              <a:rPr lang="en-US" sz="1100" dirty="0" smtClean="0"/>
              <a:t>Digitization</a:t>
            </a:r>
          </a:p>
          <a:p>
            <a:pPr marL="171450" indent="-171450">
              <a:buFont typeface="Arial" panose="020B0604020202020204" pitchFamily="34" charset="0"/>
              <a:buChar char="•"/>
            </a:pPr>
            <a:r>
              <a:rPr lang="en-US" sz="1100" dirty="0"/>
              <a:t>Processing of raw Data and images with all Prescribed </a:t>
            </a:r>
            <a:r>
              <a:rPr lang="en-US" sz="1100" dirty="0" smtClean="0"/>
              <a:t>steps</a:t>
            </a:r>
          </a:p>
          <a:p>
            <a:pPr marL="171450" indent="-171450">
              <a:buFont typeface="Arial" panose="020B0604020202020204" pitchFamily="34" charset="0"/>
              <a:buChar char="•"/>
            </a:pPr>
            <a:r>
              <a:rPr lang="en-US" sz="1100" dirty="0"/>
              <a:t>Meta data creation on prescribed format</a:t>
            </a:r>
          </a:p>
        </p:txBody>
      </p:sp>
      <p:sp>
        <p:nvSpPr>
          <p:cNvPr id="42" name="Rectangle 41"/>
          <p:cNvSpPr/>
          <p:nvPr/>
        </p:nvSpPr>
        <p:spPr>
          <a:xfrm>
            <a:off x="7837232" y="5424244"/>
            <a:ext cx="3814886" cy="261610"/>
          </a:xfrm>
          <a:prstGeom prst="rect">
            <a:avLst/>
          </a:prstGeom>
        </p:spPr>
        <p:txBody>
          <a:bodyPr wrap="square">
            <a:spAutoFit/>
          </a:bodyPr>
          <a:lstStyle/>
          <a:p>
            <a:r>
              <a:rPr lang="en-US" sz="1100" dirty="0"/>
              <a:t>Development of Software for Offline data Entry</a:t>
            </a:r>
          </a:p>
        </p:txBody>
      </p:sp>
      <p:sp>
        <p:nvSpPr>
          <p:cNvPr id="43" name="TextBox 42"/>
          <p:cNvSpPr txBox="1"/>
          <p:nvPr/>
        </p:nvSpPr>
        <p:spPr>
          <a:xfrm>
            <a:off x="7634984" y="5162171"/>
            <a:ext cx="4223784" cy="276999"/>
          </a:xfrm>
          <a:prstGeom prst="rect">
            <a:avLst/>
          </a:prstGeom>
          <a:noFill/>
        </p:spPr>
        <p:txBody>
          <a:bodyPr wrap="square" rtlCol="0">
            <a:spAutoFit/>
          </a:bodyPr>
          <a:lstStyle/>
          <a:p>
            <a:pPr marL="171450">
              <a:spcBef>
                <a:spcPct val="0"/>
              </a:spcBef>
              <a:defRPr/>
            </a:pPr>
            <a:r>
              <a:rPr lang="en-US" sz="1200" b="1" dirty="0">
                <a:solidFill>
                  <a:schemeClr val="accent2"/>
                </a:solidFill>
              </a:rPr>
              <a:t>UP- Directorate of Economics and Statistics</a:t>
            </a:r>
            <a:endParaRPr lang="en-US" altLang="en-US" sz="1200" b="1" dirty="0">
              <a:solidFill>
                <a:schemeClr val="accent2"/>
              </a:solidFill>
            </a:endParaRPr>
          </a:p>
        </p:txBody>
      </p:sp>
      <p:pic>
        <p:nvPicPr>
          <p:cNvPr id="44" name="Picture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03202" y="5249241"/>
            <a:ext cx="134029" cy="133638"/>
          </a:xfrm>
          <a:prstGeom prst="rect">
            <a:avLst/>
          </a:prstGeom>
        </p:spPr>
      </p:pic>
    </p:spTree>
    <p:extLst>
      <p:ext uri="{BB962C8B-B14F-4D97-AF65-F5344CB8AC3E}">
        <p14:creationId xmlns:p14="http://schemas.microsoft.com/office/powerpoint/2010/main" val="29948941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Picture 10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95847" cy="6858000"/>
          </a:xfrm>
          <a:prstGeom prst="rect">
            <a:avLst/>
          </a:prstGeom>
        </p:spPr>
      </p:pic>
      <p:sp>
        <p:nvSpPr>
          <p:cNvPr id="4" name="Subtitle 2"/>
          <p:cNvSpPr txBox="1">
            <a:spLocks/>
          </p:cNvSpPr>
          <p:nvPr/>
        </p:nvSpPr>
        <p:spPr>
          <a:xfrm>
            <a:off x="2661871" y="175921"/>
            <a:ext cx="6650836" cy="6675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None/>
              <a:defRPr/>
            </a:pPr>
            <a:r>
              <a:rPr lang="en-US" altLang="en-US" sz="4000" b="1" i="1" dirty="0" smtClean="0">
                <a:solidFill>
                  <a:schemeClr val="accent1">
                    <a:lumMod val="50000"/>
                  </a:schemeClr>
                </a:solidFill>
                <a:latin typeface="Arial Narrow" panose="020B0606020202030204" pitchFamily="34" charset="0"/>
              </a:rPr>
              <a:t>e</a:t>
            </a:r>
            <a:r>
              <a:rPr lang="en-US" altLang="en-US" b="1" i="1" dirty="0" smtClean="0">
                <a:solidFill>
                  <a:schemeClr val="accent1">
                    <a:lumMod val="50000"/>
                  </a:schemeClr>
                </a:solidFill>
                <a:latin typeface="Arial Narrow" panose="020B0606020202030204" pitchFamily="34" charset="0"/>
              </a:rPr>
              <a:t>-</a:t>
            </a:r>
            <a:r>
              <a:rPr lang="en-US" altLang="en-US" b="1" dirty="0" smtClean="0">
                <a:solidFill>
                  <a:schemeClr val="accent2"/>
                </a:solidFill>
                <a:latin typeface="Arial Narrow" panose="020B0606020202030204" pitchFamily="34" charset="0"/>
              </a:rPr>
              <a:t>GOVERNANCE</a:t>
            </a:r>
            <a:endParaRPr lang="en-US" altLang="en-US" b="1" dirty="0">
              <a:solidFill>
                <a:schemeClr val="accent2"/>
              </a:solidFill>
              <a:latin typeface="Arial Narrow" panose="020B060602020203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9350" y="889410"/>
            <a:ext cx="695325" cy="38100"/>
          </a:xfrm>
          <a:prstGeom prst="rect">
            <a:avLst/>
          </a:prstGeom>
        </p:spPr>
      </p:pic>
      <p:sp>
        <p:nvSpPr>
          <p:cNvPr id="9" name="Rectangle 8"/>
          <p:cNvSpPr/>
          <p:nvPr/>
        </p:nvSpPr>
        <p:spPr>
          <a:xfrm>
            <a:off x="3104194" y="1867023"/>
            <a:ext cx="3814886" cy="1954381"/>
          </a:xfrm>
          <a:prstGeom prst="rect">
            <a:avLst/>
          </a:prstGeom>
        </p:spPr>
        <p:txBody>
          <a:bodyPr wrap="square">
            <a:spAutoFit/>
          </a:bodyPr>
          <a:lstStyle/>
          <a:p>
            <a:r>
              <a:rPr lang="en-US" sz="1100" dirty="0"/>
              <a:t>The Ministry of Power, Government of India, has launched the Restructured Accelerated Power Development and Reforms </a:t>
            </a:r>
            <a:r>
              <a:rPr lang="en-US" sz="1100" dirty="0" err="1"/>
              <a:t>Programme</a:t>
            </a:r>
            <a:r>
              <a:rPr lang="en-US" sz="1100" dirty="0"/>
              <a:t> (R-APDRP)in 2002-03 as a Central Structure Scheme. Project is primarily divided into two parts</a:t>
            </a:r>
            <a:r>
              <a:rPr lang="en-US" sz="1100" dirty="0" smtClean="0"/>
              <a:t>:</a:t>
            </a:r>
          </a:p>
          <a:p>
            <a:endParaRPr lang="en-US" sz="1100" dirty="0" smtClean="0"/>
          </a:p>
          <a:p>
            <a:endParaRPr lang="en-US" sz="1100" dirty="0"/>
          </a:p>
          <a:p>
            <a:r>
              <a:rPr lang="en-US" sz="1100" b="1" dirty="0"/>
              <a:t>Part A: </a:t>
            </a:r>
            <a:r>
              <a:rPr lang="en-US" sz="1100" dirty="0"/>
              <a:t>includes projects for establishing baseline data and IT applications for energy accounting/ auditing and IT based consumer service centers </a:t>
            </a:r>
            <a:r>
              <a:rPr lang="en-US" sz="1100" dirty="0" smtClean="0"/>
              <a:t>etc. </a:t>
            </a:r>
            <a:r>
              <a:rPr lang="en-US" sz="1100" dirty="0"/>
              <a:t>for towns with a population of more than 30,000 (10,000) in case of special category states. The scheme involves implementation of:</a:t>
            </a:r>
          </a:p>
        </p:txBody>
      </p:sp>
      <p:sp>
        <p:nvSpPr>
          <p:cNvPr id="10" name="TextBox 9"/>
          <p:cNvSpPr txBox="1"/>
          <p:nvPr/>
        </p:nvSpPr>
        <p:spPr>
          <a:xfrm>
            <a:off x="2901946" y="1604950"/>
            <a:ext cx="4223784" cy="276999"/>
          </a:xfrm>
          <a:prstGeom prst="rect">
            <a:avLst/>
          </a:prstGeom>
          <a:noFill/>
        </p:spPr>
        <p:txBody>
          <a:bodyPr wrap="square" rtlCol="0">
            <a:spAutoFit/>
          </a:bodyPr>
          <a:lstStyle/>
          <a:p>
            <a:pPr marL="171450">
              <a:spcBef>
                <a:spcPct val="0"/>
              </a:spcBef>
              <a:defRPr/>
            </a:pPr>
            <a:r>
              <a:rPr lang="en-US" altLang="en-US" sz="1200" b="1" dirty="0">
                <a:solidFill>
                  <a:schemeClr val="accent2"/>
                </a:solidFill>
              </a:rPr>
              <a:t>The R-APDRP </a:t>
            </a:r>
            <a:r>
              <a:rPr lang="en-US" altLang="en-US" sz="1200" b="1" dirty="0" smtClean="0">
                <a:solidFill>
                  <a:schemeClr val="accent2"/>
                </a:solidFill>
              </a:rPr>
              <a:t>Project</a:t>
            </a:r>
            <a:endParaRPr lang="en-US" altLang="en-US" sz="1200" b="1" dirty="0">
              <a:solidFill>
                <a:schemeClr val="accent2"/>
              </a:solidFill>
            </a:endParaRPr>
          </a:p>
        </p:txBody>
      </p:sp>
      <p:sp>
        <p:nvSpPr>
          <p:cNvPr id="2" name="TextBox 1"/>
          <p:cNvSpPr txBox="1"/>
          <p:nvPr/>
        </p:nvSpPr>
        <p:spPr>
          <a:xfrm>
            <a:off x="2894387" y="1238263"/>
            <a:ext cx="4088427" cy="307777"/>
          </a:xfrm>
          <a:prstGeom prst="rect">
            <a:avLst/>
          </a:prstGeom>
          <a:noFill/>
        </p:spPr>
        <p:txBody>
          <a:bodyPr wrap="none" rtlCol="0">
            <a:spAutoFit/>
          </a:bodyPr>
          <a:lstStyle/>
          <a:p>
            <a:r>
              <a:rPr lang="en-US" altLang="en-US" sz="1400" b="1" dirty="0"/>
              <a:t>Paperless and Automated Solution for e-Governance</a:t>
            </a:r>
            <a:endParaRPr lang="en-US" sz="1400" b="1"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2759350" y="1345128"/>
            <a:ext cx="142596" cy="10019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70164" y="1692020"/>
            <a:ext cx="134029" cy="133638"/>
          </a:xfrm>
          <a:prstGeom prst="rect">
            <a:avLst/>
          </a:prstGeom>
        </p:spPr>
      </p:pic>
      <p:sp>
        <p:nvSpPr>
          <p:cNvPr id="26" name="Rectangle 25"/>
          <p:cNvSpPr/>
          <p:nvPr/>
        </p:nvSpPr>
        <p:spPr>
          <a:xfrm>
            <a:off x="3104193" y="3821404"/>
            <a:ext cx="3831776" cy="600164"/>
          </a:xfrm>
          <a:prstGeom prst="rect">
            <a:avLst/>
          </a:prstGeom>
        </p:spPr>
        <p:txBody>
          <a:bodyPr wrap="square">
            <a:spAutoFit/>
          </a:bodyPr>
          <a:lstStyle/>
          <a:p>
            <a:pPr marL="171450" indent="-171450">
              <a:spcBef>
                <a:spcPct val="0"/>
              </a:spcBef>
              <a:buFont typeface="Arial" panose="020B0604020202020204" pitchFamily="34" charset="0"/>
              <a:buChar char="•"/>
              <a:defRPr/>
            </a:pPr>
            <a:r>
              <a:rPr lang="en-US" sz="1100" dirty="0"/>
              <a:t>GIS based Consumer indexing and asset </a:t>
            </a:r>
            <a:r>
              <a:rPr lang="en-US" sz="1100" dirty="0" smtClean="0"/>
              <a:t>mapping</a:t>
            </a:r>
          </a:p>
          <a:p>
            <a:pPr marL="171450" indent="-171450">
              <a:spcBef>
                <a:spcPct val="0"/>
              </a:spcBef>
              <a:buFont typeface="Arial" panose="020B0604020202020204" pitchFamily="34" charset="0"/>
              <a:buChar char="•"/>
              <a:defRPr/>
            </a:pPr>
            <a:r>
              <a:rPr lang="en-US" sz="1100" dirty="0"/>
              <a:t>Meter data acquisition system (MADS) for </a:t>
            </a:r>
            <a:r>
              <a:rPr lang="en-US" sz="1100" dirty="0" smtClean="0"/>
              <a:t>distribution</a:t>
            </a:r>
          </a:p>
          <a:p>
            <a:pPr marL="171450" indent="-171450">
              <a:spcBef>
                <a:spcPct val="0"/>
              </a:spcBef>
              <a:buFont typeface="Arial" panose="020B0604020202020204" pitchFamily="34" charset="0"/>
              <a:buChar char="•"/>
              <a:defRPr/>
            </a:pPr>
            <a:r>
              <a:rPr lang="en-US" sz="1100" dirty="0"/>
              <a:t>SCADA in big towns and cities</a:t>
            </a:r>
            <a:endParaRPr lang="en-US" altLang="en-US" sz="1100" dirty="0">
              <a:solidFill>
                <a:srgbClr val="4D4D4D"/>
              </a:solidFill>
            </a:endParaRPr>
          </a:p>
        </p:txBody>
      </p:sp>
      <p:sp>
        <p:nvSpPr>
          <p:cNvPr id="28" name="Rectangle 27"/>
          <p:cNvSpPr/>
          <p:nvPr/>
        </p:nvSpPr>
        <p:spPr>
          <a:xfrm>
            <a:off x="7837232" y="1867023"/>
            <a:ext cx="3814886" cy="1107996"/>
          </a:xfrm>
          <a:prstGeom prst="rect">
            <a:avLst/>
          </a:prstGeom>
        </p:spPr>
        <p:txBody>
          <a:bodyPr wrap="square">
            <a:spAutoFit/>
          </a:bodyPr>
          <a:lstStyle/>
          <a:p>
            <a:r>
              <a:rPr lang="en-US" sz="1100" dirty="0"/>
              <a:t>A web based and integrated Project Management Information Systems (PMIS), for infrastructure construction work to capture, manage and disseminate all project related data required for providing relevant, timely and updated project information to all stakeholders and to enable monitoring of project activities, inputs, outputs and results.</a:t>
            </a:r>
          </a:p>
        </p:txBody>
      </p:sp>
      <p:sp>
        <p:nvSpPr>
          <p:cNvPr id="29" name="TextBox 28"/>
          <p:cNvSpPr txBox="1"/>
          <p:nvPr/>
        </p:nvSpPr>
        <p:spPr>
          <a:xfrm>
            <a:off x="7634984" y="1604950"/>
            <a:ext cx="4223784" cy="276999"/>
          </a:xfrm>
          <a:prstGeom prst="rect">
            <a:avLst/>
          </a:prstGeom>
          <a:noFill/>
        </p:spPr>
        <p:txBody>
          <a:bodyPr wrap="square" rtlCol="0">
            <a:spAutoFit/>
          </a:bodyPr>
          <a:lstStyle/>
          <a:p>
            <a:pPr marL="171450">
              <a:spcBef>
                <a:spcPct val="0"/>
              </a:spcBef>
              <a:defRPr/>
            </a:pPr>
            <a:r>
              <a:rPr lang="en-US" sz="1200" b="1" dirty="0">
                <a:solidFill>
                  <a:schemeClr val="accent2"/>
                </a:solidFill>
              </a:rPr>
              <a:t>Project Management Information System (PMIS)</a:t>
            </a:r>
            <a:endParaRPr lang="en-US" altLang="en-US" sz="1200" b="1" dirty="0">
              <a:solidFill>
                <a:schemeClr val="accent2"/>
              </a:solidFill>
            </a:endParaRPr>
          </a:p>
        </p:txBody>
      </p:sp>
      <p:sp>
        <p:nvSpPr>
          <p:cNvPr id="30" name="TextBox 29"/>
          <p:cNvSpPr txBox="1"/>
          <p:nvPr/>
        </p:nvSpPr>
        <p:spPr>
          <a:xfrm>
            <a:off x="7627425" y="1238263"/>
            <a:ext cx="3548407" cy="307777"/>
          </a:xfrm>
          <a:prstGeom prst="rect">
            <a:avLst/>
          </a:prstGeom>
          <a:noFill/>
        </p:spPr>
        <p:txBody>
          <a:bodyPr wrap="none" rtlCol="0">
            <a:spAutoFit/>
          </a:bodyPr>
          <a:lstStyle/>
          <a:p>
            <a:r>
              <a:rPr lang="en-US" sz="1400" b="1" dirty="0"/>
              <a:t>Project Management and Asset Management</a:t>
            </a:r>
          </a:p>
        </p:txBody>
      </p:sp>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7492388" y="1345128"/>
            <a:ext cx="142596" cy="100190"/>
          </a:xfrm>
          <a:prstGeom prst="rect">
            <a:avLst/>
          </a:prstGeom>
        </p:spPr>
      </p:pic>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03202" y="1692020"/>
            <a:ext cx="134029" cy="133638"/>
          </a:xfrm>
          <a:prstGeom prst="rect">
            <a:avLst/>
          </a:prstGeom>
        </p:spPr>
      </p:pic>
      <p:sp>
        <p:nvSpPr>
          <p:cNvPr id="37" name="Rectangle 36"/>
          <p:cNvSpPr/>
          <p:nvPr/>
        </p:nvSpPr>
        <p:spPr>
          <a:xfrm>
            <a:off x="7837231" y="3016384"/>
            <a:ext cx="3918164" cy="1277273"/>
          </a:xfrm>
          <a:prstGeom prst="rect">
            <a:avLst/>
          </a:prstGeom>
        </p:spPr>
        <p:txBody>
          <a:bodyPr wrap="square">
            <a:spAutoFit/>
          </a:bodyPr>
          <a:lstStyle/>
          <a:p>
            <a:pPr marL="171450" indent="-171450">
              <a:buFont typeface="Arial" panose="020B0604020202020204" pitchFamily="34" charset="0"/>
              <a:buChar char="•"/>
            </a:pPr>
            <a:r>
              <a:rPr lang="en-US" sz="1100" dirty="0"/>
              <a:t>Grievance Redressal </a:t>
            </a:r>
            <a:r>
              <a:rPr lang="en-US" sz="1100" dirty="0" smtClean="0"/>
              <a:t>System</a:t>
            </a:r>
          </a:p>
          <a:p>
            <a:pPr marL="171450" indent="-171450">
              <a:buFont typeface="Arial" panose="020B0604020202020204" pitchFamily="34" charset="0"/>
              <a:buChar char="•"/>
            </a:pPr>
            <a:r>
              <a:rPr lang="en-US" sz="1100" dirty="0"/>
              <a:t>Financial Accounting &amp; Cost Management </a:t>
            </a:r>
            <a:r>
              <a:rPr lang="en-US" sz="1100" dirty="0" smtClean="0"/>
              <a:t>System</a:t>
            </a:r>
          </a:p>
          <a:p>
            <a:pPr marL="171450" indent="-171450">
              <a:buFont typeface="Arial" panose="020B0604020202020204" pitchFamily="34" charset="0"/>
              <a:buChar char="•"/>
            </a:pPr>
            <a:r>
              <a:rPr lang="en-US" sz="1100" dirty="0"/>
              <a:t>Computer Aided Design (CAD) </a:t>
            </a:r>
            <a:r>
              <a:rPr lang="en-US" sz="1100" dirty="0" smtClean="0"/>
              <a:t>System</a:t>
            </a:r>
          </a:p>
          <a:p>
            <a:pPr marL="171450" indent="-171450">
              <a:buFont typeface="Arial" panose="020B0604020202020204" pitchFamily="34" charset="0"/>
              <a:buChar char="•"/>
            </a:pPr>
            <a:r>
              <a:rPr lang="en-US" sz="1100" dirty="0"/>
              <a:t>Risk Management Information </a:t>
            </a:r>
            <a:r>
              <a:rPr lang="en-US" sz="1100" dirty="0" smtClean="0"/>
              <a:t>System</a:t>
            </a:r>
          </a:p>
          <a:p>
            <a:pPr marL="171450" indent="-171450">
              <a:buFont typeface="Arial" panose="020B0604020202020204" pitchFamily="34" charset="0"/>
              <a:buChar char="•"/>
            </a:pPr>
            <a:r>
              <a:rPr lang="en-US" sz="1100" dirty="0"/>
              <a:t>Works Estimation </a:t>
            </a:r>
            <a:r>
              <a:rPr lang="en-US" sz="1100" dirty="0" smtClean="0"/>
              <a:t>System</a:t>
            </a:r>
          </a:p>
          <a:p>
            <a:pPr marL="171450" indent="-171450">
              <a:buFont typeface="Arial" panose="020B0604020202020204" pitchFamily="34" charset="0"/>
              <a:buChar char="•"/>
            </a:pPr>
            <a:r>
              <a:rPr lang="en-US" sz="1100" dirty="0"/>
              <a:t>Physical Progress &amp; Financial </a:t>
            </a:r>
            <a:r>
              <a:rPr lang="en-US" sz="1100" dirty="0" smtClean="0"/>
              <a:t>Progress</a:t>
            </a:r>
          </a:p>
          <a:p>
            <a:pPr marL="171450" indent="-171450">
              <a:buFont typeface="Arial" panose="020B0604020202020204" pitchFamily="34" charset="0"/>
              <a:buChar char="•"/>
            </a:pPr>
            <a:r>
              <a:rPr lang="en-US" sz="1100" dirty="0"/>
              <a:t>Monitoring and evaluation (M&amp;E) &amp; Decision Support System</a:t>
            </a:r>
          </a:p>
        </p:txBody>
      </p:sp>
      <p:sp>
        <p:nvSpPr>
          <p:cNvPr id="31" name="Rectangle 30"/>
          <p:cNvSpPr/>
          <p:nvPr/>
        </p:nvSpPr>
        <p:spPr>
          <a:xfrm>
            <a:off x="3124517" y="4720767"/>
            <a:ext cx="3814886" cy="430887"/>
          </a:xfrm>
          <a:prstGeom prst="rect">
            <a:avLst/>
          </a:prstGeom>
        </p:spPr>
        <p:txBody>
          <a:bodyPr wrap="square">
            <a:spAutoFit/>
          </a:bodyPr>
          <a:lstStyle/>
          <a:p>
            <a:r>
              <a:rPr lang="en-US" sz="1100" b="1" dirty="0"/>
              <a:t>Part </a:t>
            </a:r>
            <a:r>
              <a:rPr lang="en-US" sz="1100" b="1" dirty="0" smtClean="0"/>
              <a:t> </a:t>
            </a:r>
            <a:r>
              <a:rPr lang="en-US" sz="1100" b="1" dirty="0"/>
              <a:t>B: </a:t>
            </a:r>
            <a:r>
              <a:rPr lang="en-US" sz="1100" dirty="0"/>
              <a:t>It covers the strengthening, improvement and augmentation of the distribution system. This involves:</a:t>
            </a:r>
          </a:p>
        </p:txBody>
      </p:sp>
      <p:sp>
        <p:nvSpPr>
          <p:cNvPr id="32" name="Rectangle 31"/>
          <p:cNvSpPr/>
          <p:nvPr/>
        </p:nvSpPr>
        <p:spPr>
          <a:xfrm>
            <a:off x="3121081" y="5177032"/>
            <a:ext cx="3878621" cy="938719"/>
          </a:xfrm>
          <a:prstGeom prst="rect">
            <a:avLst/>
          </a:prstGeom>
        </p:spPr>
        <p:txBody>
          <a:bodyPr wrap="square">
            <a:spAutoFit/>
          </a:bodyPr>
          <a:lstStyle/>
          <a:p>
            <a:pPr marL="171450" indent="-171450">
              <a:spcBef>
                <a:spcPct val="0"/>
              </a:spcBef>
              <a:buFont typeface="Arial" panose="020B0604020202020204" pitchFamily="34" charset="0"/>
              <a:buChar char="•"/>
              <a:defRPr/>
            </a:pPr>
            <a:r>
              <a:rPr lang="en-US" sz="1100" dirty="0"/>
              <a:t>Identification of high loss </a:t>
            </a:r>
            <a:r>
              <a:rPr lang="en-US" sz="1100" dirty="0" smtClean="0"/>
              <a:t>areas</a:t>
            </a:r>
          </a:p>
          <a:p>
            <a:pPr marL="171450" indent="-171450">
              <a:spcBef>
                <a:spcPct val="0"/>
              </a:spcBef>
              <a:buFont typeface="Arial" panose="020B0604020202020204" pitchFamily="34" charset="0"/>
              <a:buChar char="•"/>
              <a:defRPr/>
            </a:pPr>
            <a:r>
              <a:rPr lang="en-US" sz="1100" dirty="0"/>
              <a:t>Preparation of investment plans for the areas identified </a:t>
            </a:r>
            <a:r>
              <a:rPr lang="en-US" sz="1100" dirty="0" smtClean="0"/>
              <a:t>above</a:t>
            </a:r>
          </a:p>
          <a:p>
            <a:pPr marL="171450" indent="-171450">
              <a:spcBef>
                <a:spcPct val="0"/>
              </a:spcBef>
              <a:buFont typeface="Arial" panose="020B0604020202020204" pitchFamily="34" charset="0"/>
              <a:buChar char="•"/>
              <a:defRPr/>
            </a:pPr>
            <a:r>
              <a:rPr lang="en-US" sz="1100" dirty="0"/>
              <a:t>Implementation of </a:t>
            </a:r>
            <a:r>
              <a:rPr lang="en-US" sz="1100" dirty="0" smtClean="0"/>
              <a:t>plan</a:t>
            </a:r>
          </a:p>
          <a:p>
            <a:pPr marL="171450" indent="-171450">
              <a:spcBef>
                <a:spcPct val="0"/>
              </a:spcBef>
              <a:buFont typeface="Arial" panose="020B0604020202020204" pitchFamily="34" charset="0"/>
              <a:buChar char="•"/>
              <a:defRPr/>
            </a:pPr>
            <a:r>
              <a:rPr lang="en-US" sz="1100" dirty="0"/>
              <a:t>Monitoring of losses</a:t>
            </a:r>
            <a:endParaRPr lang="en-US" altLang="en-US" sz="1100" dirty="0">
              <a:solidFill>
                <a:srgbClr val="4D4D4D"/>
              </a:solidFill>
            </a:endParaRPr>
          </a:p>
        </p:txBody>
      </p:sp>
      <p:sp>
        <p:nvSpPr>
          <p:cNvPr id="35" name="TextBox 34"/>
          <p:cNvSpPr txBox="1"/>
          <p:nvPr/>
        </p:nvSpPr>
        <p:spPr>
          <a:xfrm>
            <a:off x="7703202" y="4508788"/>
            <a:ext cx="4223784" cy="276999"/>
          </a:xfrm>
          <a:prstGeom prst="rect">
            <a:avLst/>
          </a:prstGeom>
          <a:noFill/>
        </p:spPr>
        <p:txBody>
          <a:bodyPr wrap="square" rtlCol="0">
            <a:spAutoFit/>
          </a:bodyPr>
          <a:lstStyle/>
          <a:p>
            <a:pPr marL="171450">
              <a:spcBef>
                <a:spcPct val="0"/>
              </a:spcBef>
              <a:defRPr/>
            </a:pPr>
            <a:r>
              <a:rPr lang="en-US" sz="1200" b="1" dirty="0">
                <a:solidFill>
                  <a:schemeClr val="accent2"/>
                </a:solidFill>
              </a:rPr>
              <a:t>Gyan Milk -Store Asset Management Software</a:t>
            </a:r>
            <a:endParaRPr lang="en-US" altLang="en-US" sz="1200" b="1" dirty="0">
              <a:solidFill>
                <a:schemeClr val="accent2"/>
              </a:solidFill>
            </a:endParaRPr>
          </a:p>
        </p:txBody>
      </p:sp>
      <p:pic>
        <p:nvPicPr>
          <p:cNvPr id="36" name="Pictur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1420" y="4595858"/>
            <a:ext cx="134029" cy="133638"/>
          </a:xfrm>
          <a:prstGeom prst="rect">
            <a:avLst/>
          </a:prstGeom>
        </p:spPr>
      </p:pic>
      <p:sp>
        <p:nvSpPr>
          <p:cNvPr id="45" name="Rectangle 44"/>
          <p:cNvSpPr/>
          <p:nvPr/>
        </p:nvSpPr>
        <p:spPr>
          <a:xfrm>
            <a:off x="7905449" y="4838478"/>
            <a:ext cx="3918164" cy="938719"/>
          </a:xfrm>
          <a:prstGeom prst="rect">
            <a:avLst/>
          </a:prstGeom>
        </p:spPr>
        <p:txBody>
          <a:bodyPr wrap="square">
            <a:spAutoFit/>
          </a:bodyPr>
          <a:lstStyle/>
          <a:p>
            <a:pPr marL="171450" indent="-171450">
              <a:buFont typeface="Arial" panose="020B0604020202020204" pitchFamily="34" charset="0"/>
              <a:buChar char="•"/>
            </a:pPr>
            <a:r>
              <a:rPr lang="en-US" sz="1100" dirty="0"/>
              <a:t>Bar Code Generation and track Assets </a:t>
            </a:r>
            <a:endParaRPr lang="en-US" sz="1100" dirty="0" smtClean="0"/>
          </a:p>
          <a:p>
            <a:pPr marL="171450" indent="-171450">
              <a:buFont typeface="Arial" panose="020B0604020202020204" pitchFamily="34" charset="0"/>
              <a:buChar char="•"/>
            </a:pPr>
            <a:r>
              <a:rPr lang="en-US" sz="1100" dirty="0"/>
              <a:t>Procurement </a:t>
            </a:r>
            <a:r>
              <a:rPr lang="en-US" sz="1100" dirty="0" smtClean="0"/>
              <a:t>Process</a:t>
            </a:r>
          </a:p>
          <a:p>
            <a:pPr marL="171450" indent="-171450">
              <a:buFont typeface="Arial" panose="020B0604020202020204" pitchFamily="34" charset="0"/>
              <a:buChar char="•"/>
            </a:pPr>
            <a:r>
              <a:rPr lang="en-US" sz="1100" dirty="0"/>
              <a:t>Receiving &amp; Inspection of </a:t>
            </a:r>
            <a:r>
              <a:rPr lang="en-US" sz="1100" dirty="0" smtClean="0"/>
              <a:t>Asset</a:t>
            </a:r>
          </a:p>
          <a:p>
            <a:pPr marL="171450" indent="-171450">
              <a:buFont typeface="Arial" panose="020B0604020202020204" pitchFamily="34" charset="0"/>
              <a:buChar char="•"/>
            </a:pPr>
            <a:r>
              <a:rPr lang="en-US" sz="1100" dirty="0"/>
              <a:t>Updating Fixed Asset </a:t>
            </a:r>
            <a:r>
              <a:rPr lang="en-US" sz="1100" dirty="0" smtClean="0"/>
              <a:t>Register</a:t>
            </a:r>
          </a:p>
          <a:p>
            <a:pPr marL="171450" indent="-171450">
              <a:buFont typeface="Arial" panose="020B0604020202020204" pitchFamily="34" charset="0"/>
              <a:buChar char="•"/>
            </a:pPr>
            <a:r>
              <a:rPr lang="en-US" sz="1100" dirty="0"/>
              <a:t>Record maintenance</a:t>
            </a:r>
          </a:p>
        </p:txBody>
      </p:sp>
    </p:spTree>
    <p:extLst>
      <p:ext uri="{BB962C8B-B14F-4D97-AF65-F5344CB8AC3E}">
        <p14:creationId xmlns:p14="http://schemas.microsoft.com/office/powerpoint/2010/main" val="9848745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5998" y="0"/>
            <a:ext cx="9046002" cy="68580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771408" cy="6858000"/>
          </a:xfrm>
          <a:prstGeom prst="rect">
            <a:avLst/>
          </a:prstGeom>
        </p:spPr>
      </p:pic>
      <p:sp>
        <p:nvSpPr>
          <p:cNvPr id="2" name="Title 1"/>
          <p:cNvSpPr>
            <a:spLocks noGrp="1"/>
          </p:cNvSpPr>
          <p:nvPr>
            <p:ph type="title"/>
          </p:nvPr>
        </p:nvSpPr>
        <p:spPr>
          <a:xfrm>
            <a:off x="318185" y="2309256"/>
            <a:ext cx="3774989" cy="1282442"/>
          </a:xfrm>
        </p:spPr>
        <p:txBody>
          <a:bodyPr>
            <a:normAutofit/>
          </a:bodyPr>
          <a:lstStyle/>
          <a:p>
            <a:pPr>
              <a:defRPr/>
            </a:pPr>
            <a:r>
              <a:rPr lang="en-US" altLang="en-US" sz="4000" b="1" i="1" dirty="0" smtClean="0">
                <a:solidFill>
                  <a:schemeClr val="accent2">
                    <a:lumMod val="60000"/>
                    <a:lumOff val="40000"/>
                  </a:schemeClr>
                </a:solidFill>
                <a:latin typeface="+mn-lt"/>
              </a:rPr>
              <a:t>ERP</a:t>
            </a:r>
            <a:r>
              <a:rPr lang="en-US" altLang="en-US" sz="4000" b="1" dirty="0" smtClean="0">
                <a:solidFill>
                  <a:schemeClr val="accent2">
                    <a:lumMod val="60000"/>
                    <a:lumOff val="40000"/>
                  </a:schemeClr>
                </a:solidFill>
                <a:latin typeface="+mn-lt"/>
              </a:rPr>
              <a:t>-</a:t>
            </a:r>
            <a:r>
              <a:rPr lang="en-US" altLang="en-US" sz="4000" b="1" dirty="0" smtClean="0">
                <a:solidFill>
                  <a:schemeClr val="bg1"/>
                </a:solidFill>
                <a:latin typeface="+mn-lt"/>
              </a:rPr>
              <a:t>SOLUTIONS</a:t>
            </a:r>
            <a:endParaRPr lang="en-US" altLang="en-US" sz="4000" b="1" dirty="0">
              <a:solidFill>
                <a:schemeClr val="bg1"/>
              </a:solidFill>
              <a:latin typeface="+mn-lt"/>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753" y="3384089"/>
            <a:ext cx="695325" cy="38100"/>
          </a:xfrm>
          <a:prstGeom prst="rect">
            <a:avLst/>
          </a:prstGeom>
        </p:spPr>
      </p:pic>
      <p:sp>
        <p:nvSpPr>
          <p:cNvPr id="12" name="Title 1"/>
          <p:cNvSpPr txBox="1">
            <a:spLocks/>
          </p:cNvSpPr>
          <p:nvPr/>
        </p:nvSpPr>
        <p:spPr>
          <a:xfrm>
            <a:off x="318185" y="3312942"/>
            <a:ext cx="3659660" cy="128244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dirty="0" smtClean="0">
                <a:solidFill>
                  <a:schemeClr val="bg1"/>
                </a:solidFill>
              </a:rPr>
              <a:t>.</a:t>
            </a:r>
            <a:r>
              <a:rPr lang="en-US" altLang="en-US" sz="1100" dirty="0" smtClean="0">
                <a:solidFill>
                  <a:schemeClr val="bg1"/>
                </a:solidFill>
              </a:rPr>
              <a:t/>
            </a:r>
            <a:br>
              <a:rPr lang="en-US" altLang="en-US" sz="1100" dirty="0" smtClean="0">
                <a:solidFill>
                  <a:schemeClr val="bg1"/>
                </a:solidFill>
              </a:rPr>
            </a:br>
            <a:endParaRPr lang="en-US" sz="1100" dirty="0" smtClean="0">
              <a:solidFill>
                <a:schemeClr val="bg1"/>
              </a:solidFill>
              <a:latin typeface="+mn-lt"/>
            </a:endParaRPr>
          </a:p>
        </p:txBody>
      </p:sp>
    </p:spTree>
    <p:extLst>
      <p:ext uri="{BB962C8B-B14F-4D97-AF65-F5344CB8AC3E}">
        <p14:creationId xmlns:p14="http://schemas.microsoft.com/office/powerpoint/2010/main" val="24716128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Picture 10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95847" cy="6858000"/>
          </a:xfrm>
          <a:prstGeom prst="rect">
            <a:avLst/>
          </a:prstGeom>
        </p:spPr>
      </p:pic>
      <p:sp>
        <p:nvSpPr>
          <p:cNvPr id="4" name="Subtitle 2"/>
          <p:cNvSpPr txBox="1">
            <a:spLocks/>
          </p:cNvSpPr>
          <p:nvPr/>
        </p:nvSpPr>
        <p:spPr>
          <a:xfrm>
            <a:off x="2661871" y="175921"/>
            <a:ext cx="6650836" cy="6675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None/>
              <a:defRPr/>
            </a:pPr>
            <a:r>
              <a:rPr lang="en-US" altLang="en-US" b="1" i="1" dirty="0" smtClean="0">
                <a:solidFill>
                  <a:schemeClr val="accent1">
                    <a:lumMod val="50000"/>
                  </a:schemeClr>
                </a:solidFill>
                <a:latin typeface="Arial Narrow" panose="020B0606020202030204" pitchFamily="34" charset="0"/>
              </a:rPr>
              <a:t>ERP-</a:t>
            </a:r>
            <a:r>
              <a:rPr lang="en-US" altLang="en-US" b="1" dirty="0" smtClean="0">
                <a:solidFill>
                  <a:schemeClr val="accent2"/>
                </a:solidFill>
                <a:latin typeface="Arial Narrow" panose="020B0606020202030204" pitchFamily="34" charset="0"/>
              </a:rPr>
              <a:t>SOLUTIONS</a:t>
            </a:r>
            <a:endParaRPr lang="en-US" altLang="en-US" b="1" dirty="0">
              <a:solidFill>
                <a:schemeClr val="accent2"/>
              </a:solidFill>
              <a:latin typeface="Arial Narrow" panose="020B060602020203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9350" y="889410"/>
            <a:ext cx="695325" cy="38100"/>
          </a:xfrm>
          <a:prstGeom prst="rect">
            <a:avLst/>
          </a:prstGeom>
        </p:spPr>
      </p:pic>
      <p:sp>
        <p:nvSpPr>
          <p:cNvPr id="9" name="Rectangle 8"/>
          <p:cNvSpPr/>
          <p:nvPr/>
        </p:nvSpPr>
        <p:spPr>
          <a:xfrm>
            <a:off x="2901946" y="1812125"/>
            <a:ext cx="3814886" cy="2292935"/>
          </a:xfrm>
          <a:prstGeom prst="rect">
            <a:avLst/>
          </a:prstGeom>
        </p:spPr>
        <p:txBody>
          <a:bodyPr wrap="square">
            <a:spAutoFit/>
          </a:bodyPr>
          <a:lstStyle/>
          <a:p>
            <a:pPr marL="171450" indent="-171450">
              <a:spcBef>
                <a:spcPct val="0"/>
              </a:spcBef>
              <a:buFont typeface="Arial" panose="020B0604020202020204" pitchFamily="34" charset="0"/>
              <a:buChar char="•"/>
              <a:defRPr/>
            </a:pPr>
            <a:r>
              <a:rPr lang="en-US" sz="1100" dirty="0"/>
              <a:t>ERP implementation with 335 Users </a:t>
            </a:r>
          </a:p>
          <a:p>
            <a:pPr marL="171450" indent="-171450">
              <a:spcBef>
                <a:spcPct val="0"/>
              </a:spcBef>
              <a:buFont typeface="Arial" panose="020B0604020202020204" pitchFamily="34" charset="0"/>
              <a:buChar char="•"/>
              <a:defRPr/>
            </a:pPr>
            <a:endParaRPr lang="en-US" sz="1100" dirty="0"/>
          </a:p>
          <a:p>
            <a:pPr marL="171450" indent="-171450">
              <a:spcBef>
                <a:spcPct val="0"/>
              </a:spcBef>
              <a:buFont typeface="Arial" panose="020B0604020202020204" pitchFamily="34" charset="0"/>
              <a:buChar char="•"/>
              <a:defRPr/>
            </a:pPr>
            <a:r>
              <a:rPr lang="en-US" sz="1100" dirty="0"/>
              <a:t>Customization of required process </a:t>
            </a:r>
          </a:p>
          <a:p>
            <a:pPr marL="171450" indent="-171450">
              <a:spcBef>
                <a:spcPct val="0"/>
              </a:spcBef>
              <a:buFont typeface="Arial" panose="020B0604020202020204" pitchFamily="34" charset="0"/>
              <a:buChar char="•"/>
              <a:defRPr/>
            </a:pPr>
            <a:endParaRPr lang="en-US" sz="1100" dirty="0"/>
          </a:p>
          <a:p>
            <a:pPr marL="171450" indent="-171450">
              <a:spcBef>
                <a:spcPct val="0"/>
              </a:spcBef>
              <a:buFont typeface="Arial" panose="020B0604020202020204" pitchFamily="34" charset="0"/>
              <a:buChar char="•"/>
              <a:defRPr/>
            </a:pPr>
            <a:r>
              <a:rPr lang="en-US" sz="1100" dirty="0"/>
              <a:t>Web Portal Development </a:t>
            </a:r>
          </a:p>
          <a:p>
            <a:pPr marL="171450" indent="-171450">
              <a:spcBef>
                <a:spcPct val="0"/>
              </a:spcBef>
              <a:buFont typeface="Arial" panose="020B0604020202020204" pitchFamily="34" charset="0"/>
              <a:buChar char="•"/>
              <a:defRPr/>
            </a:pPr>
            <a:endParaRPr lang="en-US" sz="1100" dirty="0"/>
          </a:p>
          <a:p>
            <a:pPr marL="171450" indent="-171450">
              <a:spcBef>
                <a:spcPct val="0"/>
              </a:spcBef>
              <a:buFont typeface="Arial" panose="020B0604020202020204" pitchFamily="34" charset="0"/>
              <a:buChar char="•"/>
              <a:defRPr/>
            </a:pPr>
            <a:r>
              <a:rPr lang="en-US" sz="1100" dirty="0"/>
              <a:t>Data Center Setup </a:t>
            </a:r>
          </a:p>
          <a:p>
            <a:pPr marL="171450" indent="-171450">
              <a:spcBef>
                <a:spcPct val="0"/>
              </a:spcBef>
              <a:buFont typeface="Arial" panose="020B0604020202020204" pitchFamily="34" charset="0"/>
              <a:buChar char="•"/>
              <a:defRPr/>
            </a:pPr>
            <a:endParaRPr lang="en-US" sz="1100" dirty="0"/>
          </a:p>
          <a:p>
            <a:pPr marL="171450" indent="-171450">
              <a:spcBef>
                <a:spcPct val="0"/>
              </a:spcBef>
              <a:buFont typeface="Arial" panose="020B0604020202020204" pitchFamily="34" charset="0"/>
              <a:buChar char="•"/>
              <a:defRPr/>
            </a:pPr>
            <a:r>
              <a:rPr lang="en-US" sz="1100" dirty="0"/>
              <a:t>Cloud Set Up </a:t>
            </a:r>
            <a:endParaRPr lang="en-US" sz="1100" dirty="0" smtClean="0"/>
          </a:p>
          <a:p>
            <a:pPr marL="171450" indent="-171450">
              <a:spcBef>
                <a:spcPct val="0"/>
              </a:spcBef>
              <a:buFont typeface="Arial" panose="020B0604020202020204" pitchFamily="34" charset="0"/>
              <a:buChar char="•"/>
              <a:defRPr/>
            </a:pPr>
            <a:endParaRPr lang="en-US" sz="1100" dirty="0"/>
          </a:p>
          <a:p>
            <a:pPr marL="171450" indent="-171450">
              <a:spcBef>
                <a:spcPct val="0"/>
              </a:spcBef>
              <a:buFont typeface="Arial" panose="020B0604020202020204" pitchFamily="34" charset="0"/>
              <a:buChar char="•"/>
              <a:defRPr/>
            </a:pPr>
            <a:r>
              <a:rPr lang="en-US" sz="1100" dirty="0"/>
              <a:t>Training for Candidates </a:t>
            </a:r>
            <a:endParaRPr lang="en-US" sz="1100" dirty="0" smtClean="0"/>
          </a:p>
          <a:p>
            <a:pPr marL="171450" indent="-171450">
              <a:spcBef>
                <a:spcPct val="0"/>
              </a:spcBef>
              <a:buFont typeface="Arial" panose="020B0604020202020204" pitchFamily="34" charset="0"/>
              <a:buChar char="•"/>
              <a:defRPr/>
            </a:pPr>
            <a:endParaRPr lang="en-US" sz="1100" dirty="0"/>
          </a:p>
          <a:p>
            <a:pPr marL="171450" indent="-171450">
              <a:spcBef>
                <a:spcPct val="0"/>
              </a:spcBef>
              <a:buFont typeface="Arial" panose="020B0604020202020204" pitchFamily="34" charset="0"/>
              <a:buChar char="•"/>
              <a:defRPr/>
            </a:pPr>
            <a:r>
              <a:rPr lang="en-US" sz="1100" dirty="0"/>
              <a:t>Successful Implementation of 11 places under 1 Locations </a:t>
            </a:r>
          </a:p>
        </p:txBody>
      </p:sp>
      <p:sp>
        <p:nvSpPr>
          <p:cNvPr id="2" name="TextBox 1"/>
          <p:cNvSpPr txBox="1"/>
          <p:nvPr/>
        </p:nvSpPr>
        <p:spPr>
          <a:xfrm>
            <a:off x="2894387" y="1238263"/>
            <a:ext cx="1573892" cy="307777"/>
          </a:xfrm>
          <a:prstGeom prst="rect">
            <a:avLst/>
          </a:prstGeom>
          <a:noFill/>
        </p:spPr>
        <p:txBody>
          <a:bodyPr wrap="none" rtlCol="0">
            <a:spAutoFit/>
          </a:bodyPr>
          <a:lstStyle/>
          <a:p>
            <a:r>
              <a:rPr lang="en-US" altLang="en-US" sz="1400" b="1" dirty="0"/>
              <a:t>EMM </a:t>
            </a:r>
            <a:r>
              <a:rPr lang="en-US" altLang="en-US" sz="1400" b="1" dirty="0" err="1"/>
              <a:t>EMM</a:t>
            </a:r>
            <a:r>
              <a:rPr lang="en-US" altLang="en-US" sz="1400" b="1" dirty="0"/>
              <a:t> Group </a:t>
            </a:r>
            <a:endParaRPr lang="en-US" sz="1400" b="1"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2759350" y="1345128"/>
            <a:ext cx="142596" cy="100190"/>
          </a:xfrm>
          <a:prstGeom prst="rect">
            <a:avLst/>
          </a:prstGeom>
        </p:spPr>
      </p:pic>
      <p:sp>
        <p:nvSpPr>
          <p:cNvPr id="30" name="TextBox 29"/>
          <p:cNvSpPr txBox="1"/>
          <p:nvPr/>
        </p:nvSpPr>
        <p:spPr>
          <a:xfrm>
            <a:off x="7627425" y="1238263"/>
            <a:ext cx="2344809" cy="307777"/>
          </a:xfrm>
          <a:prstGeom prst="rect">
            <a:avLst/>
          </a:prstGeom>
          <a:noFill/>
        </p:spPr>
        <p:txBody>
          <a:bodyPr wrap="none" rtlCol="0">
            <a:spAutoFit/>
          </a:bodyPr>
          <a:lstStyle/>
          <a:p>
            <a:r>
              <a:rPr lang="en-US" sz="1400" b="1" dirty="0" err="1"/>
              <a:t>Hypfen</a:t>
            </a:r>
            <a:r>
              <a:rPr lang="en-US" sz="1400" b="1" dirty="0"/>
              <a:t> - Ritz Fashion Pvt. Ltd</a:t>
            </a:r>
          </a:p>
        </p:txBody>
      </p:sp>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7492388" y="1345128"/>
            <a:ext cx="142596" cy="100190"/>
          </a:xfrm>
          <a:prstGeom prst="rect">
            <a:avLst/>
          </a:prstGeom>
        </p:spPr>
      </p:pic>
      <p:sp>
        <p:nvSpPr>
          <p:cNvPr id="31" name="Rectangle 30"/>
          <p:cNvSpPr/>
          <p:nvPr/>
        </p:nvSpPr>
        <p:spPr>
          <a:xfrm>
            <a:off x="7615957" y="1808660"/>
            <a:ext cx="3814886" cy="2631490"/>
          </a:xfrm>
          <a:prstGeom prst="rect">
            <a:avLst/>
          </a:prstGeom>
        </p:spPr>
        <p:txBody>
          <a:bodyPr wrap="square">
            <a:spAutoFit/>
          </a:bodyPr>
          <a:lstStyle/>
          <a:p>
            <a:pPr marL="171450" indent="-171450">
              <a:spcBef>
                <a:spcPct val="0"/>
              </a:spcBef>
              <a:buFont typeface="Arial" panose="020B0604020202020204" pitchFamily="34" charset="0"/>
              <a:buChar char="•"/>
              <a:defRPr/>
            </a:pPr>
            <a:r>
              <a:rPr lang="en-US" sz="1100" dirty="0"/>
              <a:t>System Study: AS Is &amp; To Be </a:t>
            </a:r>
            <a:endParaRPr lang="en-US" sz="1100" dirty="0" smtClean="0"/>
          </a:p>
          <a:p>
            <a:pPr marL="171450" indent="-171450">
              <a:spcBef>
                <a:spcPct val="0"/>
              </a:spcBef>
              <a:buFont typeface="Arial" panose="020B0604020202020204" pitchFamily="34" charset="0"/>
              <a:buChar char="•"/>
              <a:defRPr/>
            </a:pPr>
            <a:endParaRPr lang="en-US" sz="1100" dirty="0"/>
          </a:p>
          <a:p>
            <a:pPr marL="171450" indent="-171450">
              <a:spcBef>
                <a:spcPct val="0"/>
              </a:spcBef>
              <a:buFont typeface="Arial" panose="020B0604020202020204" pitchFamily="34" charset="0"/>
              <a:buChar char="•"/>
              <a:defRPr/>
            </a:pPr>
            <a:r>
              <a:rPr lang="en-US" sz="1100" dirty="0"/>
              <a:t>FRS for all 8 module </a:t>
            </a:r>
            <a:endParaRPr lang="en-US" sz="1100" dirty="0" smtClean="0"/>
          </a:p>
          <a:p>
            <a:pPr marL="171450" indent="-171450">
              <a:spcBef>
                <a:spcPct val="0"/>
              </a:spcBef>
              <a:buFont typeface="Arial" panose="020B0604020202020204" pitchFamily="34" charset="0"/>
              <a:buChar char="•"/>
              <a:defRPr/>
            </a:pPr>
            <a:endParaRPr lang="en-US" sz="1100" dirty="0"/>
          </a:p>
          <a:p>
            <a:pPr marL="171450" indent="-171450">
              <a:spcBef>
                <a:spcPct val="0"/>
              </a:spcBef>
              <a:buFont typeface="Arial" panose="020B0604020202020204" pitchFamily="34" charset="0"/>
              <a:buChar char="•"/>
              <a:defRPr/>
            </a:pPr>
            <a:r>
              <a:rPr lang="en-US" sz="1100" dirty="0"/>
              <a:t>ERP Licenses purchase </a:t>
            </a:r>
            <a:endParaRPr lang="en-US" sz="1100" dirty="0" smtClean="0"/>
          </a:p>
          <a:p>
            <a:pPr marL="171450" indent="-171450">
              <a:spcBef>
                <a:spcPct val="0"/>
              </a:spcBef>
              <a:buFont typeface="Arial" panose="020B0604020202020204" pitchFamily="34" charset="0"/>
              <a:buChar char="•"/>
              <a:defRPr/>
            </a:pPr>
            <a:endParaRPr lang="en-US" sz="1100" dirty="0"/>
          </a:p>
          <a:p>
            <a:pPr marL="171450" indent="-171450">
              <a:spcBef>
                <a:spcPct val="0"/>
              </a:spcBef>
              <a:buFont typeface="Arial" panose="020B0604020202020204" pitchFamily="34" charset="0"/>
              <a:buChar char="•"/>
              <a:defRPr/>
            </a:pPr>
            <a:r>
              <a:rPr lang="en-US" sz="1100" dirty="0"/>
              <a:t>Customized as per the requirement </a:t>
            </a:r>
            <a:endParaRPr lang="en-US" sz="1100" dirty="0" smtClean="0"/>
          </a:p>
          <a:p>
            <a:pPr marL="171450" indent="-171450">
              <a:spcBef>
                <a:spcPct val="0"/>
              </a:spcBef>
              <a:buFont typeface="Arial" panose="020B0604020202020204" pitchFamily="34" charset="0"/>
              <a:buChar char="•"/>
              <a:defRPr/>
            </a:pPr>
            <a:endParaRPr lang="en-US" sz="1100" dirty="0"/>
          </a:p>
          <a:p>
            <a:pPr marL="171450" indent="-171450">
              <a:spcBef>
                <a:spcPct val="0"/>
              </a:spcBef>
              <a:buFont typeface="Arial" panose="020B0604020202020204" pitchFamily="34" charset="0"/>
              <a:buChar char="•"/>
              <a:defRPr/>
            </a:pPr>
            <a:r>
              <a:rPr lang="en-US" sz="1100" dirty="0"/>
              <a:t>Implementation </a:t>
            </a:r>
            <a:endParaRPr lang="en-US" sz="1100" dirty="0" smtClean="0"/>
          </a:p>
          <a:p>
            <a:pPr marL="171450" indent="-171450">
              <a:spcBef>
                <a:spcPct val="0"/>
              </a:spcBef>
              <a:buFont typeface="Arial" panose="020B0604020202020204" pitchFamily="34" charset="0"/>
              <a:buChar char="•"/>
              <a:defRPr/>
            </a:pPr>
            <a:endParaRPr lang="en-US" sz="1100" dirty="0"/>
          </a:p>
          <a:p>
            <a:pPr marL="171450" indent="-171450">
              <a:spcBef>
                <a:spcPct val="0"/>
              </a:spcBef>
              <a:buFont typeface="Arial" panose="020B0604020202020204" pitchFamily="34" charset="0"/>
              <a:buChar char="•"/>
              <a:defRPr/>
            </a:pPr>
            <a:r>
              <a:rPr lang="en-US" sz="1100" dirty="0"/>
              <a:t>Go-Live </a:t>
            </a:r>
            <a:endParaRPr lang="en-US" sz="1100" dirty="0" smtClean="0"/>
          </a:p>
          <a:p>
            <a:pPr marL="171450" indent="-171450">
              <a:spcBef>
                <a:spcPct val="0"/>
              </a:spcBef>
              <a:buFont typeface="Arial" panose="020B0604020202020204" pitchFamily="34" charset="0"/>
              <a:buChar char="•"/>
              <a:defRPr/>
            </a:pPr>
            <a:endParaRPr lang="en-US" sz="1100" dirty="0"/>
          </a:p>
          <a:p>
            <a:pPr marL="171450" indent="-171450">
              <a:spcBef>
                <a:spcPct val="0"/>
              </a:spcBef>
              <a:buFont typeface="Arial" panose="020B0604020202020204" pitchFamily="34" charset="0"/>
              <a:buChar char="•"/>
              <a:defRPr/>
            </a:pPr>
            <a:r>
              <a:rPr lang="en-US" sz="1100" dirty="0"/>
              <a:t>Training </a:t>
            </a:r>
            <a:endParaRPr lang="en-US" sz="1100" dirty="0" smtClean="0"/>
          </a:p>
          <a:p>
            <a:pPr marL="171450" indent="-171450">
              <a:spcBef>
                <a:spcPct val="0"/>
              </a:spcBef>
              <a:buFont typeface="Arial" panose="020B0604020202020204" pitchFamily="34" charset="0"/>
              <a:buChar char="•"/>
              <a:defRPr/>
            </a:pPr>
            <a:endParaRPr lang="en-US" sz="1100" dirty="0"/>
          </a:p>
          <a:p>
            <a:pPr marL="171450" indent="-171450">
              <a:spcBef>
                <a:spcPct val="0"/>
              </a:spcBef>
              <a:buFont typeface="Arial" panose="020B0604020202020204" pitchFamily="34" charset="0"/>
              <a:buChar char="•"/>
              <a:defRPr/>
            </a:pPr>
            <a:r>
              <a:rPr lang="en-US" sz="1100" dirty="0"/>
              <a:t>3 Years Maintenance</a:t>
            </a:r>
          </a:p>
        </p:txBody>
      </p:sp>
    </p:spTree>
    <p:extLst>
      <p:ext uri="{BB962C8B-B14F-4D97-AF65-F5344CB8AC3E}">
        <p14:creationId xmlns:p14="http://schemas.microsoft.com/office/powerpoint/2010/main" val="26888391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9643" y="0"/>
            <a:ext cx="9652357" cy="68580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771408" cy="6858000"/>
          </a:xfrm>
          <a:prstGeom prst="rect">
            <a:avLst/>
          </a:prstGeom>
        </p:spPr>
      </p:pic>
      <p:sp>
        <p:nvSpPr>
          <p:cNvPr id="2" name="Title 1"/>
          <p:cNvSpPr>
            <a:spLocks noGrp="1"/>
          </p:cNvSpPr>
          <p:nvPr>
            <p:ph type="title"/>
          </p:nvPr>
        </p:nvSpPr>
        <p:spPr>
          <a:xfrm>
            <a:off x="318185" y="2309256"/>
            <a:ext cx="4129124" cy="1275608"/>
          </a:xfrm>
        </p:spPr>
        <p:txBody>
          <a:bodyPr>
            <a:normAutofit/>
          </a:bodyPr>
          <a:lstStyle/>
          <a:p>
            <a:pPr>
              <a:defRPr/>
            </a:pPr>
            <a:r>
              <a:rPr lang="en-US" altLang="en-US" sz="4000" b="1" i="1" dirty="0" smtClean="0">
                <a:solidFill>
                  <a:schemeClr val="accent2">
                    <a:lumMod val="60000"/>
                    <a:lumOff val="40000"/>
                  </a:schemeClr>
                </a:solidFill>
                <a:latin typeface="+mn-lt"/>
              </a:rPr>
              <a:t>GLOBAL</a:t>
            </a:r>
            <a:br>
              <a:rPr lang="en-US" altLang="en-US" sz="4000" b="1" i="1" dirty="0" smtClean="0">
                <a:solidFill>
                  <a:schemeClr val="accent2">
                    <a:lumMod val="60000"/>
                    <a:lumOff val="40000"/>
                  </a:schemeClr>
                </a:solidFill>
                <a:latin typeface="+mn-lt"/>
              </a:rPr>
            </a:br>
            <a:r>
              <a:rPr lang="en-US" altLang="en-US" sz="4000" b="1" dirty="0" smtClean="0">
                <a:solidFill>
                  <a:schemeClr val="bg1"/>
                </a:solidFill>
                <a:latin typeface="+mn-lt"/>
              </a:rPr>
              <a:t>PROJECTS</a:t>
            </a:r>
            <a:endParaRPr lang="en-US" altLang="en-US" sz="4000" b="1" dirty="0">
              <a:solidFill>
                <a:schemeClr val="bg1"/>
              </a:solidFill>
              <a:latin typeface="+mn-lt"/>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753" y="3477608"/>
            <a:ext cx="695325" cy="38100"/>
          </a:xfrm>
          <a:prstGeom prst="rect">
            <a:avLst/>
          </a:prstGeom>
        </p:spPr>
      </p:pic>
      <p:sp>
        <p:nvSpPr>
          <p:cNvPr id="12" name="Title 1"/>
          <p:cNvSpPr txBox="1">
            <a:spLocks/>
          </p:cNvSpPr>
          <p:nvPr/>
        </p:nvSpPr>
        <p:spPr>
          <a:xfrm>
            <a:off x="318185" y="3312942"/>
            <a:ext cx="3659660" cy="128244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dirty="0" smtClean="0">
                <a:solidFill>
                  <a:schemeClr val="bg1"/>
                </a:solidFill>
              </a:rPr>
              <a:t>.</a:t>
            </a:r>
            <a:r>
              <a:rPr lang="en-US" altLang="en-US" sz="1100" dirty="0" smtClean="0">
                <a:solidFill>
                  <a:schemeClr val="bg1"/>
                </a:solidFill>
              </a:rPr>
              <a:t/>
            </a:r>
            <a:br>
              <a:rPr lang="en-US" altLang="en-US" sz="1100" dirty="0" smtClean="0">
                <a:solidFill>
                  <a:schemeClr val="bg1"/>
                </a:solidFill>
              </a:rPr>
            </a:br>
            <a:endParaRPr lang="en-US" sz="1100" dirty="0" smtClean="0">
              <a:solidFill>
                <a:schemeClr val="bg1"/>
              </a:solidFill>
              <a:latin typeface="+mn-lt"/>
            </a:endParaRPr>
          </a:p>
        </p:txBody>
      </p:sp>
    </p:spTree>
    <p:extLst>
      <p:ext uri="{BB962C8B-B14F-4D97-AF65-F5344CB8AC3E}">
        <p14:creationId xmlns:p14="http://schemas.microsoft.com/office/powerpoint/2010/main" val="17892727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Picture 10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95847" cy="6858000"/>
          </a:xfrm>
          <a:prstGeom prst="rect">
            <a:avLst/>
          </a:prstGeom>
        </p:spPr>
      </p:pic>
      <p:sp>
        <p:nvSpPr>
          <p:cNvPr id="4" name="Subtitle 2"/>
          <p:cNvSpPr txBox="1">
            <a:spLocks/>
          </p:cNvSpPr>
          <p:nvPr/>
        </p:nvSpPr>
        <p:spPr>
          <a:xfrm>
            <a:off x="2661871" y="175921"/>
            <a:ext cx="6650836" cy="6675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None/>
              <a:defRPr/>
            </a:pPr>
            <a:r>
              <a:rPr lang="en-US" altLang="en-US" b="1" i="1" dirty="0" smtClean="0">
                <a:solidFill>
                  <a:schemeClr val="accent1">
                    <a:lumMod val="50000"/>
                  </a:schemeClr>
                </a:solidFill>
                <a:latin typeface="Arial Narrow" panose="020B0606020202030204" pitchFamily="34" charset="0"/>
              </a:rPr>
              <a:t>GLOBAL-</a:t>
            </a:r>
            <a:r>
              <a:rPr lang="en-US" altLang="en-US" b="1" dirty="0" smtClean="0">
                <a:solidFill>
                  <a:schemeClr val="accent2"/>
                </a:solidFill>
                <a:latin typeface="Arial Narrow" panose="020B0606020202030204" pitchFamily="34" charset="0"/>
              </a:rPr>
              <a:t>PROJECTS</a:t>
            </a:r>
            <a:endParaRPr lang="en-US" altLang="en-US" b="1" dirty="0">
              <a:solidFill>
                <a:schemeClr val="accent2"/>
              </a:solidFill>
              <a:latin typeface="Arial Narrow" panose="020B060602020203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9350" y="889410"/>
            <a:ext cx="695325" cy="38100"/>
          </a:xfrm>
          <a:prstGeom prst="rect">
            <a:avLst/>
          </a:prstGeom>
        </p:spPr>
      </p:pic>
      <p:sp>
        <p:nvSpPr>
          <p:cNvPr id="11" name="Rectangle 10"/>
          <p:cNvSpPr/>
          <p:nvPr/>
        </p:nvSpPr>
        <p:spPr>
          <a:xfrm>
            <a:off x="2933078" y="2751374"/>
            <a:ext cx="3814886" cy="938719"/>
          </a:xfrm>
          <a:prstGeom prst="rect">
            <a:avLst/>
          </a:prstGeom>
        </p:spPr>
        <p:txBody>
          <a:bodyPr wrap="square">
            <a:spAutoFit/>
          </a:bodyPr>
          <a:lstStyle/>
          <a:p>
            <a:r>
              <a:rPr lang="en-US" sz="1100" dirty="0"/>
              <a:t>ATA Services combines a photo-driven mobile Data Collection app with a secure dashboard-based Asset Management platform. ATA Services empowers executives, owners and managers with the tools to evaluate and take action on the mountains of data required to make effective decisions. </a:t>
            </a:r>
          </a:p>
        </p:txBody>
      </p:sp>
      <p:sp>
        <p:nvSpPr>
          <p:cNvPr id="12" name="TextBox 11"/>
          <p:cNvSpPr txBox="1"/>
          <p:nvPr/>
        </p:nvSpPr>
        <p:spPr>
          <a:xfrm>
            <a:off x="2948029" y="3768468"/>
            <a:ext cx="3774890" cy="276999"/>
          </a:xfrm>
          <a:prstGeom prst="rect">
            <a:avLst/>
          </a:prstGeom>
          <a:noFill/>
        </p:spPr>
        <p:txBody>
          <a:bodyPr wrap="square" rtlCol="0">
            <a:spAutoFit/>
          </a:bodyPr>
          <a:lstStyle/>
          <a:p>
            <a:pPr marL="171450">
              <a:spcBef>
                <a:spcPct val="0"/>
              </a:spcBef>
              <a:defRPr/>
            </a:pPr>
            <a:r>
              <a:rPr lang="en-US" altLang="en-US" sz="1200" b="1" dirty="0">
                <a:solidFill>
                  <a:schemeClr val="accent2"/>
                </a:solidFill>
              </a:rPr>
              <a:t>Project Scope</a:t>
            </a:r>
          </a:p>
        </p:txBody>
      </p:sp>
      <p:sp>
        <p:nvSpPr>
          <p:cNvPr id="13" name="TextBox 12"/>
          <p:cNvSpPr txBox="1"/>
          <p:nvPr/>
        </p:nvSpPr>
        <p:spPr>
          <a:xfrm>
            <a:off x="2894387" y="1238263"/>
            <a:ext cx="3248197" cy="307777"/>
          </a:xfrm>
          <a:prstGeom prst="rect">
            <a:avLst/>
          </a:prstGeom>
          <a:noFill/>
        </p:spPr>
        <p:txBody>
          <a:bodyPr wrap="none" rtlCol="0">
            <a:spAutoFit/>
          </a:bodyPr>
          <a:lstStyle/>
          <a:p>
            <a:r>
              <a:rPr lang="en-US" sz="1400" b="1" dirty="0"/>
              <a:t>ATA Services (https://ataservices.com/) </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2759350" y="1345128"/>
            <a:ext cx="142596" cy="100190"/>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16247" y="3855538"/>
            <a:ext cx="134029" cy="133638"/>
          </a:xfrm>
          <a:prstGeom prst="rect">
            <a:avLst/>
          </a:prstGeom>
        </p:spPr>
      </p:pic>
      <p:sp>
        <p:nvSpPr>
          <p:cNvPr id="18" name="Rectangle 17"/>
          <p:cNvSpPr/>
          <p:nvPr/>
        </p:nvSpPr>
        <p:spPr>
          <a:xfrm>
            <a:off x="2948029" y="4163710"/>
            <a:ext cx="3831776" cy="2462213"/>
          </a:xfrm>
          <a:prstGeom prst="rect">
            <a:avLst/>
          </a:prstGeom>
        </p:spPr>
        <p:txBody>
          <a:bodyPr wrap="square">
            <a:spAutoFit/>
          </a:bodyPr>
          <a:lstStyle/>
          <a:p>
            <a:pPr marL="171450" indent="-171450">
              <a:spcBef>
                <a:spcPct val="0"/>
              </a:spcBef>
              <a:buFont typeface="Arial" panose="020B0604020202020204" pitchFamily="34" charset="0"/>
              <a:buChar char="•"/>
              <a:defRPr/>
            </a:pPr>
            <a:r>
              <a:rPr lang="en-US" sz="1100" dirty="0"/>
              <a:t>Easily view any asset in your network. Filter and sort by type, location, keyword or photo tag. </a:t>
            </a:r>
            <a:endParaRPr lang="en-US" sz="1100" dirty="0" smtClean="0"/>
          </a:p>
          <a:p>
            <a:pPr marL="171450" indent="-171450">
              <a:spcBef>
                <a:spcPct val="0"/>
              </a:spcBef>
              <a:buFont typeface="Arial" panose="020B0604020202020204" pitchFamily="34" charset="0"/>
              <a:buChar char="•"/>
              <a:defRPr/>
            </a:pPr>
            <a:endParaRPr lang="en-US" sz="1100" dirty="0"/>
          </a:p>
          <a:p>
            <a:pPr marL="171450" indent="-171450">
              <a:spcBef>
                <a:spcPct val="0"/>
              </a:spcBef>
              <a:buFont typeface="Arial" panose="020B0604020202020204" pitchFamily="34" charset="0"/>
              <a:buChar char="•"/>
              <a:defRPr/>
            </a:pPr>
            <a:r>
              <a:rPr lang="en-US" sz="1100" dirty="0"/>
              <a:t>Verify that assigned work is complete and view all issues identified by personnel in the field. </a:t>
            </a:r>
            <a:endParaRPr lang="en-US" sz="1100" dirty="0" smtClean="0"/>
          </a:p>
          <a:p>
            <a:pPr marL="171450" indent="-171450">
              <a:spcBef>
                <a:spcPct val="0"/>
              </a:spcBef>
              <a:buFont typeface="Arial" panose="020B0604020202020204" pitchFamily="34" charset="0"/>
              <a:buChar char="•"/>
              <a:defRPr/>
            </a:pPr>
            <a:endParaRPr lang="en-US" sz="1100" dirty="0"/>
          </a:p>
          <a:p>
            <a:pPr marL="171450" indent="-171450">
              <a:spcBef>
                <a:spcPct val="0"/>
              </a:spcBef>
              <a:buFont typeface="Arial" panose="020B0604020202020204" pitchFamily="34" charset="0"/>
              <a:buChar char="•"/>
              <a:defRPr/>
            </a:pPr>
            <a:r>
              <a:rPr lang="en-US" sz="1100" dirty="0"/>
              <a:t>Take action to resolve non-compliance issues as soon as they appear. No more blindsiding </a:t>
            </a:r>
            <a:endParaRPr lang="en-US" sz="1100" dirty="0" smtClean="0"/>
          </a:p>
          <a:p>
            <a:pPr marL="171450" indent="-171450">
              <a:spcBef>
                <a:spcPct val="0"/>
              </a:spcBef>
              <a:buFont typeface="Arial" panose="020B0604020202020204" pitchFamily="34" charset="0"/>
              <a:buChar char="•"/>
              <a:defRPr/>
            </a:pPr>
            <a:endParaRPr lang="en-US" sz="1100" dirty="0"/>
          </a:p>
          <a:p>
            <a:pPr marL="171450" indent="-171450">
              <a:spcBef>
                <a:spcPct val="0"/>
              </a:spcBef>
              <a:buFont typeface="Arial" panose="020B0604020202020204" pitchFamily="34" charset="0"/>
              <a:buChar char="•"/>
              <a:defRPr/>
            </a:pPr>
            <a:r>
              <a:rPr lang="en-US" sz="1100" dirty="0"/>
              <a:t>Quickly visualize your network and key performance indicators on a customized dashboard </a:t>
            </a:r>
            <a:endParaRPr lang="en-US" sz="1100" dirty="0" smtClean="0"/>
          </a:p>
          <a:p>
            <a:pPr marL="171450" indent="-171450">
              <a:spcBef>
                <a:spcPct val="0"/>
              </a:spcBef>
              <a:buFont typeface="Arial" panose="020B0604020202020204" pitchFamily="34" charset="0"/>
              <a:buChar char="•"/>
              <a:defRPr/>
            </a:pPr>
            <a:endParaRPr lang="en-US" sz="1100" dirty="0"/>
          </a:p>
          <a:p>
            <a:pPr marL="171450" indent="-171450">
              <a:spcBef>
                <a:spcPct val="0"/>
              </a:spcBef>
              <a:buFont typeface="Arial" panose="020B0604020202020204" pitchFamily="34" charset="0"/>
              <a:buChar char="•"/>
              <a:defRPr/>
            </a:pPr>
            <a:r>
              <a:rPr lang="en-US" sz="1100" dirty="0"/>
              <a:t>Generate standard and custom reports in Excel or PDF to easily share asset data with colleagues </a:t>
            </a:r>
            <a:endParaRPr lang="en-US" altLang="en-US" sz="1100" dirty="0">
              <a:solidFill>
                <a:srgbClr val="4D4D4D"/>
              </a:solidFill>
            </a:endParaRPr>
          </a:p>
        </p:txBody>
      </p:sp>
      <p:sp>
        <p:nvSpPr>
          <p:cNvPr id="20" name="Rectangle 19"/>
          <p:cNvSpPr/>
          <p:nvPr/>
        </p:nvSpPr>
        <p:spPr>
          <a:xfrm>
            <a:off x="7646583" y="2963791"/>
            <a:ext cx="4123659" cy="1833814"/>
          </a:xfrm>
          <a:prstGeom prst="rect">
            <a:avLst/>
          </a:prstGeom>
        </p:spPr>
        <p:txBody>
          <a:bodyPr wrap="square">
            <a:spAutoFit/>
          </a:bodyPr>
          <a:lstStyle/>
          <a:p>
            <a:r>
              <a:rPr lang="en-US" sz="1100" dirty="0"/>
              <a:t>Realty Connection was conceived as an opportunity for Real Estate Agents, Real Estate Companies, and all relevant industries to come together and share their information, expertise and knowledge. </a:t>
            </a:r>
          </a:p>
          <a:p>
            <a:endParaRPr lang="en-US" sz="1100" dirty="0"/>
          </a:p>
          <a:p>
            <a:r>
              <a:rPr lang="en-US" sz="1100" dirty="0"/>
              <a:t>Realtors can compare real estate commission splits and structures and be in contact with Real Estate companies (anonymously if desired); they can also learn about other career opportunities in the industry. Realty Connection provides a place to share all things related to Real Estate in a user friendly, highly functional, efficient and productive environment. </a:t>
            </a:r>
          </a:p>
        </p:txBody>
      </p:sp>
      <p:sp>
        <p:nvSpPr>
          <p:cNvPr id="22" name="TextBox 21"/>
          <p:cNvSpPr txBox="1"/>
          <p:nvPr/>
        </p:nvSpPr>
        <p:spPr>
          <a:xfrm>
            <a:off x="7627425" y="1238263"/>
            <a:ext cx="3238194" cy="523220"/>
          </a:xfrm>
          <a:prstGeom prst="rect">
            <a:avLst/>
          </a:prstGeom>
          <a:noFill/>
        </p:spPr>
        <p:txBody>
          <a:bodyPr wrap="none" rtlCol="0">
            <a:spAutoFit/>
          </a:bodyPr>
          <a:lstStyle/>
          <a:p>
            <a:r>
              <a:rPr lang="en-US" sz="1400" b="1" dirty="0"/>
              <a:t>Realty Connection &amp; On Task Mobile </a:t>
            </a:r>
            <a:r>
              <a:rPr lang="en-US" sz="1400" b="1" dirty="0" smtClean="0"/>
              <a:t>App</a:t>
            </a:r>
            <a:br>
              <a:rPr lang="en-US" sz="1400" b="1" dirty="0" smtClean="0"/>
            </a:br>
            <a:r>
              <a:rPr lang="en-US" sz="1400" b="1" dirty="0" smtClean="0"/>
              <a:t>(https</a:t>
            </a:r>
            <a:r>
              <a:rPr lang="en-US" sz="1400" b="1" dirty="0"/>
              <a:t>://www.realtyconnection.com/)</a:t>
            </a: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7492388" y="1345128"/>
            <a:ext cx="142596" cy="100190"/>
          </a:xfrm>
          <a:prstGeom prst="rect">
            <a:avLst/>
          </a:prstGeom>
        </p:spPr>
      </p:pic>
      <p:sp>
        <p:nvSpPr>
          <p:cNvPr id="45" name="Rounded Rectangle 44"/>
          <p:cNvSpPr/>
          <p:nvPr/>
        </p:nvSpPr>
        <p:spPr>
          <a:xfrm>
            <a:off x="3016246" y="1676964"/>
            <a:ext cx="3462768" cy="955879"/>
          </a:xfrm>
          <a:prstGeom prst="roundRect">
            <a:avLst>
              <a:gd name="adj" fmla="val 2513"/>
            </a:avLst>
          </a:prstGeom>
          <a:solidFill>
            <a:schemeClr val="bg1"/>
          </a:solidFill>
          <a:ln>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pic>
        <p:nvPicPr>
          <p:cNvPr id="46" name="Picture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96289" y="1663947"/>
            <a:ext cx="1502682" cy="892217"/>
          </a:xfrm>
          <a:prstGeom prst="rect">
            <a:avLst/>
          </a:prstGeom>
        </p:spPr>
      </p:pic>
      <p:sp>
        <p:nvSpPr>
          <p:cNvPr id="47" name="Rounded Rectangle 46"/>
          <p:cNvSpPr/>
          <p:nvPr/>
        </p:nvSpPr>
        <p:spPr>
          <a:xfrm>
            <a:off x="7698890" y="1902940"/>
            <a:ext cx="3462768" cy="955879"/>
          </a:xfrm>
          <a:prstGeom prst="roundRect">
            <a:avLst>
              <a:gd name="adj" fmla="val 2513"/>
            </a:avLst>
          </a:prstGeom>
          <a:solidFill>
            <a:schemeClr val="bg1"/>
          </a:solidFill>
          <a:ln>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12767" y="2010867"/>
            <a:ext cx="3248891" cy="703926"/>
          </a:xfrm>
          <a:prstGeom prst="rect">
            <a:avLst/>
          </a:prstGeom>
        </p:spPr>
      </p:pic>
    </p:spTree>
    <p:extLst>
      <p:ext uri="{BB962C8B-B14F-4D97-AF65-F5344CB8AC3E}">
        <p14:creationId xmlns:p14="http://schemas.microsoft.com/office/powerpoint/2010/main" val="22534643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Picture 10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95847" cy="6858000"/>
          </a:xfrm>
          <a:prstGeom prst="rect">
            <a:avLst/>
          </a:prstGeom>
        </p:spPr>
      </p:pic>
      <p:sp>
        <p:nvSpPr>
          <p:cNvPr id="4" name="Subtitle 2"/>
          <p:cNvSpPr txBox="1">
            <a:spLocks/>
          </p:cNvSpPr>
          <p:nvPr/>
        </p:nvSpPr>
        <p:spPr>
          <a:xfrm>
            <a:off x="2661871" y="175921"/>
            <a:ext cx="6650836" cy="6675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None/>
              <a:defRPr/>
            </a:pPr>
            <a:r>
              <a:rPr lang="en-US" altLang="en-US" b="1" i="1" dirty="0" smtClean="0">
                <a:solidFill>
                  <a:schemeClr val="accent1">
                    <a:lumMod val="50000"/>
                  </a:schemeClr>
                </a:solidFill>
                <a:latin typeface="Arial Narrow" panose="020B0606020202030204" pitchFamily="34" charset="0"/>
              </a:rPr>
              <a:t>GLOBAL-</a:t>
            </a:r>
            <a:r>
              <a:rPr lang="en-US" altLang="en-US" b="1" dirty="0" smtClean="0">
                <a:solidFill>
                  <a:schemeClr val="accent2"/>
                </a:solidFill>
                <a:latin typeface="Arial Narrow" panose="020B0606020202030204" pitchFamily="34" charset="0"/>
              </a:rPr>
              <a:t>PROJECTS</a:t>
            </a:r>
            <a:endParaRPr lang="en-US" altLang="en-US" b="1" dirty="0">
              <a:solidFill>
                <a:schemeClr val="accent2"/>
              </a:solidFill>
              <a:latin typeface="Arial Narrow" panose="020B060602020203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9350" y="889410"/>
            <a:ext cx="695325" cy="38100"/>
          </a:xfrm>
          <a:prstGeom prst="rect">
            <a:avLst/>
          </a:prstGeom>
        </p:spPr>
      </p:pic>
      <p:sp>
        <p:nvSpPr>
          <p:cNvPr id="11" name="Rectangle 10"/>
          <p:cNvSpPr/>
          <p:nvPr/>
        </p:nvSpPr>
        <p:spPr>
          <a:xfrm>
            <a:off x="2933078" y="2813721"/>
            <a:ext cx="3814886" cy="938719"/>
          </a:xfrm>
          <a:prstGeom prst="rect">
            <a:avLst/>
          </a:prstGeom>
        </p:spPr>
        <p:txBody>
          <a:bodyPr wrap="square">
            <a:spAutoFit/>
          </a:bodyPr>
          <a:lstStyle/>
          <a:p>
            <a:r>
              <a:rPr lang="en-US" sz="1100" dirty="0" err="1"/>
              <a:t>CartWire</a:t>
            </a:r>
            <a:r>
              <a:rPr lang="en-US" sz="1100" dirty="0"/>
              <a:t> is an e-commerce solution for brands of Unilever, enabling plug-and-play Buy It Now (BIN) functionality on web, social and mobile channels. This e-com solution we've successfully implemented in 200+ Unilever brand.com websites in 40 countries. </a:t>
            </a:r>
          </a:p>
        </p:txBody>
      </p:sp>
      <p:sp>
        <p:nvSpPr>
          <p:cNvPr id="13" name="TextBox 12"/>
          <p:cNvSpPr txBox="1"/>
          <p:nvPr/>
        </p:nvSpPr>
        <p:spPr>
          <a:xfrm>
            <a:off x="2894387" y="1238263"/>
            <a:ext cx="2918043" cy="307777"/>
          </a:xfrm>
          <a:prstGeom prst="rect">
            <a:avLst/>
          </a:prstGeom>
          <a:noFill/>
        </p:spPr>
        <p:txBody>
          <a:bodyPr wrap="none" rtlCol="0">
            <a:spAutoFit/>
          </a:bodyPr>
          <a:lstStyle/>
          <a:p>
            <a:r>
              <a:rPr lang="en-US" sz="1400" b="1" dirty="0" err="1"/>
              <a:t>Cartwire</a:t>
            </a:r>
            <a:r>
              <a:rPr lang="en-US" sz="1400" b="1" dirty="0"/>
              <a:t> (https://www.cartwire.co/)</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2759350" y="1345128"/>
            <a:ext cx="142596" cy="100190"/>
          </a:xfrm>
          <a:prstGeom prst="rect">
            <a:avLst/>
          </a:prstGeom>
        </p:spPr>
      </p:pic>
      <p:sp>
        <p:nvSpPr>
          <p:cNvPr id="20" name="Rectangle 19"/>
          <p:cNvSpPr/>
          <p:nvPr/>
        </p:nvSpPr>
        <p:spPr>
          <a:xfrm>
            <a:off x="7646583" y="2807927"/>
            <a:ext cx="4123659" cy="1277273"/>
          </a:xfrm>
          <a:prstGeom prst="rect">
            <a:avLst/>
          </a:prstGeom>
        </p:spPr>
        <p:txBody>
          <a:bodyPr wrap="square">
            <a:spAutoFit/>
          </a:bodyPr>
          <a:lstStyle/>
          <a:p>
            <a:r>
              <a:rPr lang="en-US" sz="1100" dirty="0" err="1"/>
              <a:t>LabConnect</a:t>
            </a:r>
            <a:r>
              <a:rPr lang="en-US" sz="1100" dirty="0"/>
              <a:t> provides global central laboratory services, including routine and esoteric laboratory testing, kit building, sample management, </a:t>
            </a:r>
            <a:r>
              <a:rPr lang="en-US" sz="1100" dirty="0" err="1"/>
              <a:t>biorepository</a:t>
            </a:r>
            <a:r>
              <a:rPr lang="en-US" sz="1100" dirty="0"/>
              <a:t> and scientific support services for biopharmaceutical, medical device and contract research organizations. </a:t>
            </a:r>
            <a:r>
              <a:rPr lang="en-US" sz="1100" dirty="0" err="1"/>
              <a:t>LabConnect</a:t>
            </a:r>
            <a:r>
              <a:rPr lang="en-US" sz="1100" dirty="0"/>
              <a:t> performs everything from general safety testing to the most complex molecular diagnostics and biomarker analyses. </a:t>
            </a:r>
          </a:p>
        </p:txBody>
      </p:sp>
      <p:sp>
        <p:nvSpPr>
          <p:cNvPr id="22" name="TextBox 21"/>
          <p:cNvSpPr txBox="1"/>
          <p:nvPr/>
        </p:nvSpPr>
        <p:spPr>
          <a:xfrm>
            <a:off x="7627425" y="1238263"/>
            <a:ext cx="3202159" cy="307777"/>
          </a:xfrm>
          <a:prstGeom prst="rect">
            <a:avLst/>
          </a:prstGeom>
          <a:noFill/>
        </p:spPr>
        <p:txBody>
          <a:bodyPr wrap="none" rtlCol="0">
            <a:spAutoFit/>
          </a:bodyPr>
          <a:lstStyle/>
          <a:p>
            <a:r>
              <a:rPr lang="en-US" sz="1400" b="1" dirty="0" err="1"/>
              <a:t>Labconnect</a:t>
            </a:r>
            <a:r>
              <a:rPr lang="en-US" sz="1400" b="1" dirty="0"/>
              <a:t> (https://labconnectllc.com/)</a:t>
            </a: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7492388" y="1345128"/>
            <a:ext cx="142596" cy="100190"/>
          </a:xfrm>
          <a:prstGeom prst="rect">
            <a:avLst/>
          </a:prstGeom>
        </p:spPr>
      </p:pic>
      <p:sp>
        <p:nvSpPr>
          <p:cNvPr id="27" name="Rounded Rectangle 26"/>
          <p:cNvSpPr/>
          <p:nvPr/>
        </p:nvSpPr>
        <p:spPr>
          <a:xfrm>
            <a:off x="3016246" y="1676964"/>
            <a:ext cx="3462768" cy="955879"/>
          </a:xfrm>
          <a:prstGeom prst="roundRect">
            <a:avLst>
              <a:gd name="adj" fmla="val 2513"/>
            </a:avLst>
          </a:prstGeom>
          <a:solidFill>
            <a:schemeClr val="bg1"/>
          </a:solidFill>
          <a:ln>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9" name="Rounded Rectangle 28"/>
          <p:cNvSpPr/>
          <p:nvPr/>
        </p:nvSpPr>
        <p:spPr>
          <a:xfrm>
            <a:off x="7778768" y="1667932"/>
            <a:ext cx="3462768" cy="955879"/>
          </a:xfrm>
          <a:prstGeom prst="roundRect">
            <a:avLst>
              <a:gd name="adj" fmla="val 2513"/>
            </a:avLst>
          </a:prstGeom>
          <a:solidFill>
            <a:schemeClr val="bg1"/>
          </a:solidFill>
          <a:ln>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75671" y="1955258"/>
            <a:ext cx="2343918" cy="422674"/>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59449" y="1850596"/>
            <a:ext cx="3076575" cy="590550"/>
          </a:xfrm>
          <a:prstGeom prst="rect">
            <a:avLst/>
          </a:prstGeom>
        </p:spPr>
      </p:pic>
    </p:spTree>
    <p:extLst>
      <p:ext uri="{BB962C8B-B14F-4D97-AF65-F5344CB8AC3E}">
        <p14:creationId xmlns:p14="http://schemas.microsoft.com/office/powerpoint/2010/main" val="29870219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008" y="0"/>
            <a:ext cx="10001992" cy="68580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771408" cy="6858000"/>
          </a:xfrm>
          <a:prstGeom prst="rect">
            <a:avLst/>
          </a:prstGeom>
        </p:spPr>
      </p:pic>
      <p:sp>
        <p:nvSpPr>
          <p:cNvPr id="2" name="Title 1"/>
          <p:cNvSpPr>
            <a:spLocks noGrp="1"/>
          </p:cNvSpPr>
          <p:nvPr>
            <p:ph type="title"/>
          </p:nvPr>
        </p:nvSpPr>
        <p:spPr>
          <a:xfrm>
            <a:off x="318185" y="2192869"/>
            <a:ext cx="3774989" cy="1282442"/>
          </a:xfrm>
        </p:spPr>
        <p:txBody>
          <a:bodyPr>
            <a:normAutofit/>
          </a:bodyPr>
          <a:lstStyle/>
          <a:p>
            <a:pPr>
              <a:defRPr/>
            </a:pPr>
            <a:r>
              <a:rPr lang="en-US" altLang="en-US" sz="4000" b="1" dirty="0">
                <a:solidFill>
                  <a:schemeClr val="accent2">
                    <a:lumMod val="60000"/>
                    <a:lumOff val="40000"/>
                  </a:schemeClr>
                </a:solidFill>
                <a:latin typeface="+mn-lt"/>
              </a:rPr>
              <a:t>ALLIANCES</a:t>
            </a:r>
            <a:r>
              <a:rPr lang="en-US" altLang="en-US" sz="3600" b="1" dirty="0">
                <a:solidFill>
                  <a:schemeClr val="bg1"/>
                </a:solidFill>
                <a:latin typeface="+mn-lt"/>
              </a:rPr>
              <a:t> </a:t>
            </a:r>
            <a:r>
              <a:rPr lang="en-US" altLang="en-US" sz="3600" b="1" dirty="0" smtClean="0">
                <a:solidFill>
                  <a:schemeClr val="bg1"/>
                </a:solidFill>
                <a:latin typeface="+mn-lt"/>
              </a:rPr>
              <a:t>AND </a:t>
            </a:r>
            <a:r>
              <a:rPr lang="en-US" altLang="en-US" sz="3600" dirty="0" smtClean="0">
                <a:solidFill>
                  <a:schemeClr val="bg1"/>
                </a:solidFill>
                <a:latin typeface="+mn-lt"/>
              </a:rPr>
              <a:t>PARTNERS</a:t>
            </a:r>
            <a:r>
              <a:rPr lang="en-US" altLang="en-US" sz="3600" b="1" dirty="0" smtClean="0">
                <a:solidFill>
                  <a:schemeClr val="bg1"/>
                </a:solidFill>
                <a:latin typeface="+mn-lt"/>
              </a:rPr>
              <a:t> </a:t>
            </a:r>
            <a:endParaRPr lang="en-US" altLang="en-US" sz="3600" b="1" dirty="0">
              <a:solidFill>
                <a:schemeClr val="bg1"/>
              </a:solidFill>
              <a:latin typeface="+mn-lt"/>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753" y="3384089"/>
            <a:ext cx="695325" cy="38100"/>
          </a:xfrm>
          <a:prstGeom prst="rect">
            <a:avLst/>
          </a:prstGeom>
        </p:spPr>
      </p:pic>
      <p:sp>
        <p:nvSpPr>
          <p:cNvPr id="12" name="Title 1"/>
          <p:cNvSpPr txBox="1">
            <a:spLocks/>
          </p:cNvSpPr>
          <p:nvPr/>
        </p:nvSpPr>
        <p:spPr>
          <a:xfrm>
            <a:off x="318185" y="3453714"/>
            <a:ext cx="3659660" cy="128244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1100" dirty="0">
                <a:solidFill>
                  <a:schemeClr val="bg1"/>
                </a:solidFill>
              </a:rPr>
              <a:t>STPL’s solution offerings are enabled by strategic alliances with technology vendors and system integrators—our partners in delivering industry’s best end-to-end solutions to our customers.</a:t>
            </a:r>
            <a:r>
              <a:rPr lang="en-US" altLang="en-US" sz="1100" dirty="0" smtClean="0">
                <a:solidFill>
                  <a:schemeClr val="bg1"/>
                </a:solidFill>
              </a:rPr>
              <a:t/>
            </a:r>
            <a:br>
              <a:rPr lang="en-US" altLang="en-US" sz="1100" dirty="0" smtClean="0">
                <a:solidFill>
                  <a:schemeClr val="bg1"/>
                </a:solidFill>
              </a:rPr>
            </a:br>
            <a:endParaRPr lang="en-US" sz="1100" dirty="0" smtClean="0">
              <a:solidFill>
                <a:schemeClr val="bg1"/>
              </a:solidFill>
              <a:latin typeface="+mn-lt"/>
            </a:endParaRPr>
          </a:p>
        </p:txBody>
      </p:sp>
    </p:spTree>
    <p:extLst>
      <p:ext uri="{BB962C8B-B14F-4D97-AF65-F5344CB8AC3E}">
        <p14:creationId xmlns:p14="http://schemas.microsoft.com/office/powerpoint/2010/main" val="375542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Picture 10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95847" cy="6858000"/>
          </a:xfrm>
          <a:prstGeom prst="rect">
            <a:avLst/>
          </a:prstGeom>
        </p:spPr>
      </p:pic>
      <p:sp>
        <p:nvSpPr>
          <p:cNvPr id="4" name="Subtitle 2"/>
          <p:cNvSpPr txBox="1">
            <a:spLocks/>
          </p:cNvSpPr>
          <p:nvPr/>
        </p:nvSpPr>
        <p:spPr>
          <a:xfrm>
            <a:off x="2724952" y="356167"/>
            <a:ext cx="6650836" cy="6675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None/>
              <a:defRPr/>
            </a:pPr>
            <a:r>
              <a:rPr lang="en-US" altLang="en-US" b="1" dirty="0">
                <a:solidFill>
                  <a:schemeClr val="accent1">
                    <a:lumMod val="50000"/>
                  </a:schemeClr>
                </a:solidFill>
                <a:latin typeface="Arial Narrow" panose="020B0606020202030204" pitchFamily="34" charset="0"/>
              </a:rPr>
              <a:t>ALLIANCES AND PARTNERS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2300" y="922362"/>
            <a:ext cx="695325" cy="38100"/>
          </a:xfrm>
          <a:prstGeom prst="rect">
            <a:avLst/>
          </a:prstGeom>
        </p:spPr>
      </p:pic>
      <p:sp>
        <p:nvSpPr>
          <p:cNvPr id="9" name="Rectangle 8"/>
          <p:cNvSpPr/>
          <p:nvPr/>
        </p:nvSpPr>
        <p:spPr>
          <a:xfrm>
            <a:off x="2792300" y="2785875"/>
            <a:ext cx="2209927" cy="261610"/>
          </a:xfrm>
          <a:prstGeom prst="rect">
            <a:avLst/>
          </a:prstGeom>
        </p:spPr>
        <p:txBody>
          <a:bodyPr wrap="square">
            <a:spAutoFit/>
          </a:bodyPr>
          <a:lstStyle/>
          <a:p>
            <a:pPr algn="ctr">
              <a:spcBef>
                <a:spcPct val="0"/>
              </a:spcBef>
              <a:defRPr/>
            </a:pPr>
            <a:r>
              <a:rPr lang="en-US" altLang="en-US" sz="1100" b="1" dirty="0" smtClean="0">
                <a:solidFill>
                  <a:srgbClr val="4D4D4D"/>
                </a:solidFill>
              </a:rPr>
              <a:t>Microsoft</a:t>
            </a:r>
            <a:endParaRPr lang="en-US" altLang="en-US" sz="1100" b="1" dirty="0">
              <a:solidFill>
                <a:srgbClr val="4D4D4D"/>
              </a:solidFill>
            </a:endParaRPr>
          </a:p>
        </p:txBody>
      </p:sp>
      <p:sp>
        <p:nvSpPr>
          <p:cNvPr id="2" name="TextBox 1"/>
          <p:cNvSpPr txBox="1"/>
          <p:nvPr/>
        </p:nvSpPr>
        <p:spPr>
          <a:xfrm>
            <a:off x="2708062" y="1122589"/>
            <a:ext cx="8760732" cy="430887"/>
          </a:xfrm>
          <a:prstGeom prst="rect">
            <a:avLst/>
          </a:prstGeom>
          <a:noFill/>
        </p:spPr>
        <p:txBody>
          <a:bodyPr wrap="none" rtlCol="0">
            <a:spAutoFit/>
          </a:bodyPr>
          <a:lstStyle/>
          <a:p>
            <a:pPr>
              <a:spcBef>
                <a:spcPct val="0"/>
              </a:spcBef>
              <a:defRPr/>
            </a:pPr>
            <a:r>
              <a:rPr lang="en-US" altLang="en-US" sz="1100" dirty="0">
                <a:solidFill>
                  <a:srgbClr val="4D4D4D"/>
                </a:solidFill>
              </a:rPr>
              <a:t>STPL’s solution offerings are enabled by strategic alliances with technology vendors and system integrators—our partners in delivering </a:t>
            </a:r>
            <a:r>
              <a:rPr lang="en-US" altLang="en-US" sz="1100" dirty="0" smtClean="0">
                <a:solidFill>
                  <a:srgbClr val="4D4D4D"/>
                </a:solidFill>
              </a:rPr>
              <a:t>industry’s </a:t>
            </a:r>
            <a:r>
              <a:rPr lang="en-US" altLang="en-US" sz="1100" dirty="0">
                <a:solidFill>
                  <a:srgbClr val="4D4D4D"/>
                </a:solidFill>
              </a:rPr>
              <a:t>best </a:t>
            </a:r>
            <a:endParaRPr lang="en-US" altLang="en-US" sz="1100" dirty="0" smtClean="0">
              <a:solidFill>
                <a:srgbClr val="4D4D4D"/>
              </a:solidFill>
            </a:endParaRPr>
          </a:p>
          <a:p>
            <a:pPr>
              <a:spcBef>
                <a:spcPct val="0"/>
              </a:spcBef>
              <a:defRPr/>
            </a:pPr>
            <a:r>
              <a:rPr lang="en-US" altLang="en-US" sz="1100" dirty="0" smtClean="0">
                <a:solidFill>
                  <a:srgbClr val="4D4D4D"/>
                </a:solidFill>
              </a:rPr>
              <a:t>end-to-end </a:t>
            </a:r>
            <a:r>
              <a:rPr lang="en-US" altLang="en-US" sz="1100" dirty="0">
                <a:solidFill>
                  <a:srgbClr val="4D4D4D"/>
                </a:solidFill>
              </a:rPr>
              <a:t>solutions to our customers.</a:t>
            </a:r>
          </a:p>
        </p:txBody>
      </p:sp>
      <p:sp>
        <p:nvSpPr>
          <p:cNvPr id="26" name="Rectangle 25"/>
          <p:cNvSpPr/>
          <p:nvPr/>
        </p:nvSpPr>
        <p:spPr>
          <a:xfrm>
            <a:off x="5816749" y="2780561"/>
            <a:ext cx="2278488" cy="261610"/>
          </a:xfrm>
          <a:prstGeom prst="rect">
            <a:avLst/>
          </a:prstGeom>
        </p:spPr>
        <p:txBody>
          <a:bodyPr wrap="square">
            <a:spAutoFit/>
          </a:bodyPr>
          <a:lstStyle/>
          <a:p>
            <a:pPr algn="ctr">
              <a:spcBef>
                <a:spcPct val="0"/>
              </a:spcBef>
              <a:defRPr/>
            </a:pPr>
            <a:r>
              <a:rPr lang="en-US" altLang="en-US" sz="1100" b="1" dirty="0" smtClean="0">
                <a:solidFill>
                  <a:srgbClr val="4D4D4D"/>
                </a:solidFill>
              </a:rPr>
              <a:t>NAASCOM</a:t>
            </a:r>
            <a:endParaRPr lang="en-US" altLang="en-US" sz="1100" b="1" dirty="0">
              <a:solidFill>
                <a:srgbClr val="4D4D4D"/>
              </a:solidFill>
            </a:endParaRPr>
          </a:p>
        </p:txBody>
      </p:sp>
      <p:sp>
        <p:nvSpPr>
          <p:cNvPr id="27" name="Rectangle 26"/>
          <p:cNvSpPr/>
          <p:nvPr/>
        </p:nvSpPr>
        <p:spPr>
          <a:xfrm>
            <a:off x="8977965" y="2773227"/>
            <a:ext cx="2172442" cy="261610"/>
          </a:xfrm>
          <a:prstGeom prst="rect">
            <a:avLst/>
          </a:prstGeom>
        </p:spPr>
        <p:txBody>
          <a:bodyPr wrap="square">
            <a:spAutoFit/>
          </a:bodyPr>
          <a:lstStyle/>
          <a:p>
            <a:pPr algn="ctr">
              <a:spcBef>
                <a:spcPct val="0"/>
              </a:spcBef>
              <a:defRPr/>
            </a:pPr>
            <a:r>
              <a:rPr lang="en-US" altLang="en-US" sz="1100" b="1" dirty="0">
                <a:solidFill>
                  <a:srgbClr val="4D4D4D"/>
                </a:solidFill>
              </a:rPr>
              <a:t>UPDESCO</a:t>
            </a:r>
          </a:p>
        </p:txBody>
      </p:sp>
      <p:sp>
        <p:nvSpPr>
          <p:cNvPr id="3" name="Oval 2"/>
          <p:cNvSpPr/>
          <p:nvPr/>
        </p:nvSpPr>
        <p:spPr>
          <a:xfrm>
            <a:off x="3622724" y="2179339"/>
            <a:ext cx="593125" cy="58098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657434" y="2185452"/>
            <a:ext cx="593125" cy="58098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9785621" y="2180091"/>
            <a:ext cx="593125" cy="58098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7638" y="2272000"/>
            <a:ext cx="343296" cy="343296"/>
          </a:xfrm>
          <a:prstGeom prst="rect">
            <a:avLst/>
          </a:prstGeom>
        </p:spPr>
      </p:pic>
      <p:sp>
        <p:nvSpPr>
          <p:cNvPr id="23" name="Rectangle 22"/>
          <p:cNvSpPr/>
          <p:nvPr/>
        </p:nvSpPr>
        <p:spPr>
          <a:xfrm>
            <a:off x="8988426" y="4244347"/>
            <a:ext cx="2172442" cy="261610"/>
          </a:xfrm>
          <a:prstGeom prst="rect">
            <a:avLst/>
          </a:prstGeom>
        </p:spPr>
        <p:txBody>
          <a:bodyPr wrap="square">
            <a:spAutoFit/>
          </a:bodyPr>
          <a:lstStyle/>
          <a:p>
            <a:pPr algn="ctr">
              <a:spcBef>
                <a:spcPct val="0"/>
              </a:spcBef>
              <a:defRPr/>
            </a:pPr>
            <a:r>
              <a:rPr lang="en-US" altLang="en-US" sz="1100" b="1" dirty="0" err="1" smtClean="0">
                <a:solidFill>
                  <a:srgbClr val="4D4D4D"/>
                </a:solidFill>
              </a:rPr>
              <a:t>InGram</a:t>
            </a:r>
            <a:endParaRPr lang="en-US" altLang="en-US" sz="1100" b="1" dirty="0">
              <a:solidFill>
                <a:srgbClr val="4D4D4D"/>
              </a:solidFill>
            </a:endParaRPr>
          </a:p>
        </p:txBody>
      </p:sp>
      <p:sp>
        <p:nvSpPr>
          <p:cNvPr id="31" name="Oval 30"/>
          <p:cNvSpPr/>
          <p:nvPr/>
        </p:nvSpPr>
        <p:spPr>
          <a:xfrm>
            <a:off x="9796082" y="3651211"/>
            <a:ext cx="593125" cy="58098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801807" y="4251681"/>
            <a:ext cx="2278488" cy="261610"/>
          </a:xfrm>
          <a:prstGeom prst="rect">
            <a:avLst/>
          </a:prstGeom>
        </p:spPr>
        <p:txBody>
          <a:bodyPr wrap="square">
            <a:spAutoFit/>
          </a:bodyPr>
          <a:lstStyle/>
          <a:p>
            <a:pPr algn="ctr">
              <a:spcBef>
                <a:spcPct val="0"/>
              </a:spcBef>
              <a:defRPr/>
            </a:pPr>
            <a:r>
              <a:rPr lang="en-US" sz="1100" b="1" dirty="0">
                <a:solidFill>
                  <a:srgbClr val="4D4D4D"/>
                </a:solidFill>
              </a:rPr>
              <a:t>Deloitte</a:t>
            </a:r>
            <a:endParaRPr lang="en-US" altLang="en-US" sz="1100" b="1" dirty="0">
              <a:solidFill>
                <a:srgbClr val="4D4D4D"/>
              </a:solidFill>
            </a:endParaRPr>
          </a:p>
        </p:txBody>
      </p:sp>
      <p:sp>
        <p:nvSpPr>
          <p:cNvPr id="25" name="Oval 24"/>
          <p:cNvSpPr/>
          <p:nvPr/>
        </p:nvSpPr>
        <p:spPr>
          <a:xfrm>
            <a:off x="6642494" y="3656572"/>
            <a:ext cx="593125" cy="58098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5568" y="3710706"/>
            <a:ext cx="446976" cy="446976"/>
          </a:xfrm>
          <a:prstGeom prst="rect">
            <a:avLst/>
          </a:prstGeom>
        </p:spPr>
      </p:pic>
      <p:pic>
        <p:nvPicPr>
          <p:cNvPr id="40" name="Picture 3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50911" y="2258393"/>
            <a:ext cx="423279" cy="423279"/>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28585" y="2316234"/>
            <a:ext cx="307195" cy="307195"/>
          </a:xfrm>
          <a:prstGeom prst="rect">
            <a:avLst/>
          </a:prstGeom>
        </p:spPr>
      </p:pic>
      <p:grpSp>
        <p:nvGrpSpPr>
          <p:cNvPr id="7" name="Group 6"/>
          <p:cNvGrpSpPr/>
          <p:nvPr/>
        </p:nvGrpSpPr>
        <p:grpSpPr>
          <a:xfrm>
            <a:off x="2802761" y="3650459"/>
            <a:ext cx="2209927" cy="868146"/>
            <a:chOff x="2845096" y="3650459"/>
            <a:chExt cx="2209927" cy="868146"/>
          </a:xfrm>
        </p:grpSpPr>
        <p:sp>
          <p:nvSpPr>
            <p:cNvPr id="21" name="Rectangle 20"/>
            <p:cNvSpPr/>
            <p:nvPr/>
          </p:nvSpPr>
          <p:spPr>
            <a:xfrm>
              <a:off x="2845096" y="4256995"/>
              <a:ext cx="2209927" cy="261610"/>
            </a:xfrm>
            <a:prstGeom prst="rect">
              <a:avLst/>
            </a:prstGeom>
          </p:spPr>
          <p:txBody>
            <a:bodyPr wrap="square">
              <a:spAutoFit/>
            </a:bodyPr>
            <a:lstStyle/>
            <a:p>
              <a:pPr algn="ctr">
                <a:spcBef>
                  <a:spcPct val="0"/>
                </a:spcBef>
                <a:defRPr/>
              </a:pPr>
              <a:r>
                <a:rPr lang="en-US" altLang="en-US" sz="1100" b="1" dirty="0" smtClean="0">
                  <a:solidFill>
                    <a:srgbClr val="4D4D4D"/>
                  </a:solidFill>
                </a:rPr>
                <a:t>IBM</a:t>
              </a:r>
              <a:endParaRPr lang="en-US" altLang="en-US" sz="1100" b="1" dirty="0">
                <a:solidFill>
                  <a:srgbClr val="4D4D4D"/>
                </a:solidFill>
              </a:endParaRPr>
            </a:p>
          </p:txBody>
        </p:sp>
        <p:sp>
          <p:nvSpPr>
            <p:cNvPr id="24" name="Oval 23"/>
            <p:cNvSpPr/>
            <p:nvPr/>
          </p:nvSpPr>
          <p:spPr>
            <a:xfrm>
              <a:off x="3675520" y="3650459"/>
              <a:ext cx="593125" cy="58098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88550" y="3754177"/>
              <a:ext cx="344422" cy="354755"/>
            </a:xfrm>
            <a:prstGeom prst="rect">
              <a:avLst/>
            </a:prstGeom>
          </p:spPr>
        </p:pic>
      </p:grpSp>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22815" y="3760272"/>
            <a:ext cx="303663" cy="361359"/>
          </a:xfrm>
          <a:prstGeom prst="rect">
            <a:avLst/>
          </a:prstGeom>
        </p:spPr>
      </p:pic>
      <p:grpSp>
        <p:nvGrpSpPr>
          <p:cNvPr id="5" name="Group 4"/>
          <p:cNvGrpSpPr/>
          <p:nvPr/>
        </p:nvGrpSpPr>
        <p:grpSpPr>
          <a:xfrm>
            <a:off x="2879978" y="5037346"/>
            <a:ext cx="2209927" cy="982705"/>
            <a:chOff x="2820709" y="5037346"/>
            <a:chExt cx="2209927" cy="982705"/>
          </a:xfrm>
        </p:grpSpPr>
        <p:sp>
          <p:nvSpPr>
            <p:cNvPr id="30" name="Oval 29"/>
            <p:cNvSpPr/>
            <p:nvPr/>
          </p:nvSpPr>
          <p:spPr>
            <a:xfrm>
              <a:off x="3579424" y="5037346"/>
              <a:ext cx="593125" cy="58098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92454" y="5141064"/>
              <a:ext cx="344422" cy="354755"/>
            </a:xfrm>
            <a:prstGeom prst="rect">
              <a:avLst/>
            </a:prstGeom>
          </p:spPr>
        </p:pic>
        <p:sp>
          <p:nvSpPr>
            <p:cNvPr id="34" name="Rectangle 33"/>
            <p:cNvSpPr/>
            <p:nvPr/>
          </p:nvSpPr>
          <p:spPr>
            <a:xfrm>
              <a:off x="2820709" y="5758441"/>
              <a:ext cx="2209927" cy="261610"/>
            </a:xfrm>
            <a:prstGeom prst="rect">
              <a:avLst/>
            </a:prstGeom>
          </p:spPr>
          <p:txBody>
            <a:bodyPr wrap="square">
              <a:spAutoFit/>
            </a:bodyPr>
            <a:lstStyle/>
            <a:p>
              <a:pPr algn="ctr">
                <a:spcBef>
                  <a:spcPct val="0"/>
                </a:spcBef>
                <a:defRPr/>
              </a:pPr>
              <a:r>
                <a:rPr lang="en-US" altLang="en-US" sz="1100" b="1" dirty="0" smtClean="0">
                  <a:solidFill>
                    <a:srgbClr val="4D4D4D"/>
                  </a:solidFill>
                </a:rPr>
                <a:t>i-CAD</a:t>
              </a:r>
              <a:endParaRPr lang="en-US" altLang="en-US" sz="1100" b="1" dirty="0">
                <a:solidFill>
                  <a:srgbClr val="4D4D4D"/>
                </a:solidFill>
              </a:endParaRPr>
            </a:p>
          </p:txBody>
        </p:sp>
      </p:grpSp>
    </p:spTree>
    <p:extLst>
      <p:ext uri="{BB962C8B-B14F-4D97-AF65-F5344CB8AC3E}">
        <p14:creationId xmlns:p14="http://schemas.microsoft.com/office/powerpoint/2010/main" val="26792806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008" y="0"/>
            <a:ext cx="10001992" cy="68580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771408" cy="6858000"/>
          </a:xfrm>
          <a:prstGeom prst="rect">
            <a:avLst/>
          </a:prstGeom>
        </p:spPr>
      </p:pic>
      <p:sp>
        <p:nvSpPr>
          <p:cNvPr id="2" name="Title 1"/>
          <p:cNvSpPr>
            <a:spLocks noGrp="1"/>
          </p:cNvSpPr>
          <p:nvPr>
            <p:ph type="title"/>
          </p:nvPr>
        </p:nvSpPr>
        <p:spPr>
          <a:xfrm>
            <a:off x="318185" y="2101647"/>
            <a:ext cx="3774989" cy="1282442"/>
          </a:xfrm>
        </p:spPr>
        <p:txBody>
          <a:bodyPr>
            <a:normAutofit/>
          </a:bodyPr>
          <a:lstStyle/>
          <a:p>
            <a:pPr>
              <a:defRPr/>
            </a:pPr>
            <a:r>
              <a:rPr lang="en-US" altLang="en-US" sz="4000" b="1" dirty="0" smtClean="0">
                <a:solidFill>
                  <a:schemeClr val="accent2">
                    <a:lumMod val="60000"/>
                    <a:lumOff val="40000"/>
                  </a:schemeClr>
                </a:solidFill>
              </a:rPr>
              <a:t>TOP</a:t>
            </a:r>
            <a:br>
              <a:rPr lang="en-US" altLang="en-US" sz="4000" b="1" dirty="0" smtClean="0">
                <a:solidFill>
                  <a:schemeClr val="accent2">
                    <a:lumMod val="60000"/>
                    <a:lumOff val="40000"/>
                  </a:schemeClr>
                </a:solidFill>
              </a:rPr>
            </a:br>
            <a:r>
              <a:rPr lang="en-US" altLang="en-US" sz="4000" b="1" dirty="0" smtClean="0">
                <a:solidFill>
                  <a:schemeClr val="bg1"/>
                </a:solidFill>
              </a:rPr>
              <a:t>MANAGEMENT</a:t>
            </a:r>
            <a:endParaRPr lang="en-US" altLang="en-US" sz="4000" b="1" dirty="0">
              <a:solidFill>
                <a:schemeClr val="bg1"/>
              </a:solidFill>
              <a:latin typeface="+mn-lt"/>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753" y="3384089"/>
            <a:ext cx="695325" cy="38100"/>
          </a:xfrm>
          <a:prstGeom prst="rect">
            <a:avLst/>
          </a:prstGeom>
        </p:spPr>
      </p:pic>
      <p:sp>
        <p:nvSpPr>
          <p:cNvPr id="12" name="Title 1"/>
          <p:cNvSpPr txBox="1">
            <a:spLocks/>
          </p:cNvSpPr>
          <p:nvPr/>
        </p:nvSpPr>
        <p:spPr>
          <a:xfrm>
            <a:off x="318185" y="3387810"/>
            <a:ext cx="3659660" cy="128244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dirty="0" smtClean="0">
                <a:solidFill>
                  <a:schemeClr val="bg1"/>
                </a:solidFill>
              </a:rPr>
              <a:t>STPL </a:t>
            </a:r>
            <a:r>
              <a:rPr lang="en-US" sz="1100" dirty="0">
                <a:solidFill>
                  <a:schemeClr val="bg1"/>
                </a:solidFill>
              </a:rPr>
              <a:t>(www.stpl.biz) is one of the leading web development service provider catering result-oriented and cost-competitive solutions to it’s global clientele. </a:t>
            </a:r>
          </a:p>
          <a:p>
            <a:r>
              <a:rPr lang="en-US" altLang="en-US" sz="1100" dirty="0" smtClean="0">
                <a:solidFill>
                  <a:schemeClr val="bg1"/>
                </a:solidFill>
              </a:rPr>
              <a:t/>
            </a:r>
            <a:br>
              <a:rPr lang="en-US" altLang="en-US" sz="1100" dirty="0" smtClean="0">
                <a:solidFill>
                  <a:schemeClr val="bg1"/>
                </a:solidFill>
              </a:rPr>
            </a:br>
            <a:endParaRPr lang="en-US" sz="1100" dirty="0" smtClean="0">
              <a:solidFill>
                <a:schemeClr val="bg1"/>
              </a:solidFill>
              <a:latin typeface="+mn-lt"/>
            </a:endParaRPr>
          </a:p>
        </p:txBody>
      </p:sp>
    </p:spTree>
    <p:extLst>
      <p:ext uri="{BB962C8B-B14F-4D97-AF65-F5344CB8AC3E}">
        <p14:creationId xmlns:p14="http://schemas.microsoft.com/office/powerpoint/2010/main" val="2135479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2550932" y="274756"/>
            <a:ext cx="2125925" cy="410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None/>
              <a:defRPr/>
            </a:pPr>
            <a:r>
              <a:rPr lang="en-US" b="1" dirty="0" smtClean="0">
                <a:solidFill>
                  <a:srgbClr val="0D4982"/>
                </a:solidFill>
                <a:latin typeface="Arial Narrow" panose="020B0606020202030204" pitchFamily="34" charset="0"/>
              </a:rPr>
              <a:t>ABOUT </a:t>
            </a:r>
            <a:r>
              <a:rPr lang="en-US" b="1" dirty="0" smtClean="0">
                <a:solidFill>
                  <a:schemeClr val="accent2"/>
                </a:solidFill>
                <a:latin typeface="Arial Narrow" panose="020B0606020202030204" pitchFamily="34" charset="0"/>
              </a:rPr>
              <a:t>US</a:t>
            </a:r>
            <a:endParaRPr lang="en-US" b="1" dirty="0">
              <a:solidFill>
                <a:schemeClr val="accent2"/>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8280" y="840951"/>
            <a:ext cx="695325" cy="38100"/>
          </a:xfrm>
          <a:prstGeom prst="rect">
            <a:avLst/>
          </a:prstGeom>
        </p:spPr>
      </p:pic>
      <p:sp>
        <p:nvSpPr>
          <p:cNvPr id="9" name="Rectangle 8"/>
          <p:cNvSpPr/>
          <p:nvPr/>
        </p:nvSpPr>
        <p:spPr>
          <a:xfrm>
            <a:off x="2545448" y="3230332"/>
            <a:ext cx="3147810" cy="769441"/>
          </a:xfrm>
          <a:prstGeom prst="rect">
            <a:avLst/>
          </a:prstGeom>
        </p:spPr>
        <p:txBody>
          <a:bodyPr wrap="square">
            <a:spAutoFit/>
          </a:bodyPr>
          <a:lstStyle/>
          <a:p>
            <a:pPr>
              <a:spcBef>
                <a:spcPct val="0"/>
              </a:spcBef>
              <a:defRPr/>
            </a:pPr>
            <a:r>
              <a:rPr lang="en-US" altLang="en-US" sz="1100" dirty="0">
                <a:solidFill>
                  <a:srgbClr val="4D4D4D"/>
                </a:solidFill>
              </a:rPr>
              <a:t>As a Global Software Engineering and IT management service company our mission is to enhance Corporate ability and performance through technology and computational power</a:t>
            </a:r>
          </a:p>
        </p:txBody>
      </p:sp>
      <p:sp>
        <p:nvSpPr>
          <p:cNvPr id="10" name="TextBox 9"/>
          <p:cNvSpPr txBox="1"/>
          <p:nvPr/>
        </p:nvSpPr>
        <p:spPr>
          <a:xfrm>
            <a:off x="2545446" y="2965620"/>
            <a:ext cx="768159" cy="307777"/>
          </a:xfrm>
          <a:prstGeom prst="rect">
            <a:avLst/>
          </a:prstGeom>
          <a:noFill/>
        </p:spPr>
        <p:txBody>
          <a:bodyPr wrap="none" rtlCol="0">
            <a:spAutoFit/>
          </a:bodyPr>
          <a:lstStyle/>
          <a:p>
            <a:pPr>
              <a:spcBef>
                <a:spcPct val="0"/>
              </a:spcBef>
              <a:defRPr/>
            </a:pPr>
            <a:r>
              <a:rPr lang="en-US" altLang="en-US" sz="1400" dirty="0">
                <a:solidFill>
                  <a:schemeClr val="accent2"/>
                </a:solidFill>
              </a:rPr>
              <a:t>Mission</a:t>
            </a:r>
          </a:p>
        </p:txBody>
      </p:sp>
      <p:sp>
        <p:nvSpPr>
          <p:cNvPr id="2" name="TextBox 1"/>
          <p:cNvSpPr txBox="1"/>
          <p:nvPr/>
        </p:nvSpPr>
        <p:spPr>
          <a:xfrm>
            <a:off x="2517589" y="1014631"/>
            <a:ext cx="3271376" cy="1785104"/>
          </a:xfrm>
          <a:prstGeom prst="rect">
            <a:avLst/>
          </a:prstGeom>
          <a:noFill/>
        </p:spPr>
        <p:txBody>
          <a:bodyPr wrap="square" rtlCol="0">
            <a:spAutoFit/>
          </a:bodyPr>
          <a:lstStyle/>
          <a:p>
            <a:pPr>
              <a:spcBef>
                <a:spcPct val="0"/>
              </a:spcBef>
              <a:defRPr/>
            </a:pPr>
            <a:r>
              <a:rPr lang="en-US" altLang="en-US" sz="1100" dirty="0" smtClean="0">
                <a:solidFill>
                  <a:srgbClr val="4D4D4D"/>
                </a:solidFill>
              </a:rPr>
              <a:t>SRM </a:t>
            </a:r>
            <a:r>
              <a:rPr lang="en-US" altLang="en-US" sz="1100" dirty="0" err="1">
                <a:solidFill>
                  <a:srgbClr val="4D4D4D"/>
                </a:solidFill>
              </a:rPr>
              <a:t>Techsol</a:t>
            </a:r>
            <a:r>
              <a:rPr lang="en-US" altLang="en-US" sz="1100" dirty="0">
                <a:solidFill>
                  <a:srgbClr val="4D4D4D"/>
                </a:solidFill>
              </a:rPr>
              <a:t> Pvt. Ltd. </a:t>
            </a:r>
            <a:r>
              <a:rPr lang="en-US" altLang="en-US" sz="1100" b="1" dirty="0">
                <a:solidFill>
                  <a:srgbClr val="4D4D4D"/>
                </a:solidFill>
              </a:rPr>
              <a:t>CMMI Level 3 Appraised </a:t>
            </a:r>
            <a:r>
              <a:rPr lang="en-US" altLang="en-US" sz="1100" dirty="0">
                <a:solidFill>
                  <a:srgbClr val="4D4D4D"/>
                </a:solidFill>
              </a:rPr>
              <a:t>and an</a:t>
            </a:r>
            <a:r>
              <a:rPr lang="en-US" altLang="en-US" sz="1100" b="1" dirty="0">
                <a:solidFill>
                  <a:srgbClr val="4D4D4D"/>
                </a:solidFill>
              </a:rPr>
              <a:t> ISO 9001:2008 </a:t>
            </a:r>
            <a:r>
              <a:rPr lang="en-US" altLang="en-US" sz="1100" dirty="0">
                <a:solidFill>
                  <a:srgbClr val="4D4D4D"/>
                </a:solidFill>
              </a:rPr>
              <a:t>certified offshore software development company with a strong team of highly skilled IT experts, catering its global clientele with innovative cost-effective solutions across different industry verticals.</a:t>
            </a:r>
          </a:p>
          <a:p>
            <a:pPr>
              <a:spcBef>
                <a:spcPct val="0"/>
              </a:spcBef>
              <a:defRPr/>
            </a:pPr>
            <a:endParaRPr lang="en-US" altLang="en-US" sz="1100" dirty="0">
              <a:solidFill>
                <a:srgbClr val="4D4D4D"/>
              </a:solidFill>
            </a:endParaRPr>
          </a:p>
          <a:p>
            <a:pPr>
              <a:spcBef>
                <a:spcPct val="0"/>
              </a:spcBef>
              <a:defRPr/>
            </a:pPr>
            <a:r>
              <a:rPr lang="en-US" altLang="en-US" sz="1100" dirty="0">
                <a:solidFill>
                  <a:srgbClr val="4D4D4D"/>
                </a:solidFill>
              </a:rPr>
              <a:t>STPL a </a:t>
            </a:r>
            <a:r>
              <a:rPr lang="en-US" altLang="en-US" sz="1100" b="1" dirty="0">
                <a:solidFill>
                  <a:srgbClr val="4D4D4D"/>
                </a:solidFill>
              </a:rPr>
              <a:t>NASSCOM accredited Microsoft Gold certified Partner </a:t>
            </a:r>
            <a:r>
              <a:rPr lang="en-US" altLang="en-US" sz="1100" dirty="0">
                <a:solidFill>
                  <a:srgbClr val="4D4D4D"/>
                </a:solidFill>
              </a:rPr>
              <a:t>is headquartered in San Mateo, California and is an undertaking of the SRM Group</a:t>
            </a:r>
            <a:r>
              <a:rPr lang="en-US" altLang="en-US" sz="1100" dirty="0" smtClean="0">
                <a:solidFill>
                  <a:srgbClr val="4D4D4D"/>
                </a:solidFill>
              </a:rPr>
              <a:t>.</a:t>
            </a:r>
            <a:endParaRPr lang="en-US" altLang="en-US" sz="1100" dirty="0">
              <a:solidFill>
                <a:srgbClr val="4D4D4D"/>
              </a:solidFill>
            </a:endParaRPr>
          </a:p>
        </p:txBody>
      </p:sp>
      <p:sp>
        <p:nvSpPr>
          <p:cNvPr id="16" name="Rectangle 15"/>
          <p:cNvSpPr/>
          <p:nvPr/>
        </p:nvSpPr>
        <p:spPr>
          <a:xfrm>
            <a:off x="2537001" y="4490623"/>
            <a:ext cx="3058953" cy="2123658"/>
          </a:xfrm>
          <a:prstGeom prst="rect">
            <a:avLst/>
          </a:prstGeom>
        </p:spPr>
        <p:txBody>
          <a:bodyPr wrap="square">
            <a:spAutoFit/>
          </a:bodyPr>
          <a:lstStyle/>
          <a:p>
            <a:pPr>
              <a:spcBef>
                <a:spcPct val="0"/>
              </a:spcBef>
              <a:defRPr/>
            </a:pPr>
            <a:r>
              <a:rPr lang="en-US" altLang="en-US" sz="1100" dirty="0">
                <a:solidFill>
                  <a:srgbClr val="4D4D4D"/>
                </a:solidFill>
              </a:rPr>
              <a:t>STPL leadership team is Comprised of Engineering Graduates from the leading institutions of India and US: IITs, Berkeley, MIT, and Stanford, with Entrepreneur back ground. They have held previous strategic roles at companies such as Oracle and Microsoft. They have many years of knowledge and experience in delivering high quality and successful projects. The founders of STPL have also performed cutting edge research for top commercial &amp; government clients in the fields of Data Mining and RFID applications and Business Intelligence and Analytics. </a:t>
            </a:r>
          </a:p>
        </p:txBody>
      </p:sp>
      <p:sp>
        <p:nvSpPr>
          <p:cNvPr id="17" name="TextBox 16"/>
          <p:cNvSpPr txBox="1"/>
          <p:nvPr/>
        </p:nvSpPr>
        <p:spPr>
          <a:xfrm>
            <a:off x="2545446" y="4187468"/>
            <a:ext cx="2531843" cy="307777"/>
          </a:xfrm>
          <a:prstGeom prst="rect">
            <a:avLst/>
          </a:prstGeom>
          <a:noFill/>
        </p:spPr>
        <p:txBody>
          <a:bodyPr wrap="square" rtlCol="0">
            <a:spAutoFit/>
          </a:bodyPr>
          <a:lstStyle/>
          <a:p>
            <a:pPr>
              <a:spcBef>
                <a:spcPct val="0"/>
              </a:spcBef>
              <a:defRPr/>
            </a:pPr>
            <a:r>
              <a:rPr lang="en-US" altLang="en-US" sz="1400" dirty="0">
                <a:solidFill>
                  <a:schemeClr val="accent2"/>
                </a:solidFill>
              </a:rPr>
              <a:t>Company’s Executive Team</a:t>
            </a:r>
          </a:p>
        </p:txBody>
      </p:sp>
      <p:sp>
        <p:nvSpPr>
          <p:cNvPr id="26" name="Rectangle 25"/>
          <p:cNvSpPr/>
          <p:nvPr/>
        </p:nvSpPr>
        <p:spPr>
          <a:xfrm>
            <a:off x="6101453" y="1279343"/>
            <a:ext cx="2855642" cy="1785104"/>
          </a:xfrm>
          <a:prstGeom prst="rect">
            <a:avLst/>
          </a:prstGeom>
        </p:spPr>
        <p:txBody>
          <a:bodyPr wrap="square">
            <a:spAutoFit/>
          </a:bodyPr>
          <a:lstStyle/>
          <a:p>
            <a:pPr>
              <a:spcBef>
                <a:spcPct val="0"/>
              </a:spcBef>
              <a:defRPr/>
            </a:pPr>
            <a:r>
              <a:rPr lang="en-US" altLang="en-US" sz="1100" dirty="0">
                <a:solidFill>
                  <a:srgbClr val="4D4D4D"/>
                </a:solidFill>
              </a:rPr>
              <a:t>State of the art Facility to support </a:t>
            </a:r>
            <a:r>
              <a:rPr lang="en-US" altLang="en-US" sz="1100" dirty="0" smtClean="0">
                <a:solidFill>
                  <a:srgbClr val="4D4D4D"/>
                </a:solidFill>
              </a:rPr>
              <a:t>200+ </a:t>
            </a:r>
            <a:r>
              <a:rPr lang="en-US" altLang="en-US" sz="1100" dirty="0">
                <a:solidFill>
                  <a:srgbClr val="4D4D4D"/>
                </a:solidFill>
              </a:rPr>
              <a:t>professionals, short turn around time needed to ramp up the facility in order to support  up to </a:t>
            </a:r>
            <a:r>
              <a:rPr lang="en-US" altLang="en-US" sz="1100" dirty="0" smtClean="0">
                <a:solidFill>
                  <a:srgbClr val="4D4D4D"/>
                </a:solidFill>
              </a:rPr>
              <a:t>500 </a:t>
            </a:r>
            <a:r>
              <a:rPr lang="en-US" altLang="en-US" sz="1100" dirty="0">
                <a:solidFill>
                  <a:srgbClr val="4D4D4D"/>
                </a:solidFill>
              </a:rPr>
              <a:t>professionals. Capable to support continuous operations with: Full Electrical Power Backup, Dual Internet Connectivity, Servers as needed and the ability to work around the clock. We communicate effectively &amp; promptly using Phones, Instant Messengers and web meeting software</a:t>
            </a:r>
          </a:p>
        </p:txBody>
      </p:sp>
      <p:sp>
        <p:nvSpPr>
          <p:cNvPr id="27" name="TextBox 26"/>
          <p:cNvSpPr txBox="1"/>
          <p:nvPr/>
        </p:nvSpPr>
        <p:spPr>
          <a:xfrm>
            <a:off x="6101452" y="1014631"/>
            <a:ext cx="2685034" cy="307777"/>
          </a:xfrm>
          <a:prstGeom prst="rect">
            <a:avLst/>
          </a:prstGeom>
          <a:noFill/>
        </p:spPr>
        <p:txBody>
          <a:bodyPr wrap="square" rtlCol="0">
            <a:spAutoFit/>
          </a:bodyPr>
          <a:lstStyle/>
          <a:p>
            <a:pPr>
              <a:spcBef>
                <a:spcPct val="0"/>
              </a:spcBef>
              <a:defRPr/>
            </a:pPr>
            <a:r>
              <a:rPr lang="en-US" altLang="en-US" sz="1400" dirty="0">
                <a:solidFill>
                  <a:schemeClr val="accent2"/>
                </a:solidFill>
              </a:rPr>
              <a:t>Infrastructure and Communication</a:t>
            </a:r>
          </a:p>
        </p:txBody>
      </p:sp>
      <p:sp>
        <p:nvSpPr>
          <p:cNvPr id="28" name="Rectangle 27"/>
          <p:cNvSpPr/>
          <p:nvPr/>
        </p:nvSpPr>
        <p:spPr>
          <a:xfrm>
            <a:off x="6084924" y="3797444"/>
            <a:ext cx="2990090" cy="2123658"/>
          </a:xfrm>
          <a:prstGeom prst="rect">
            <a:avLst/>
          </a:prstGeom>
        </p:spPr>
        <p:txBody>
          <a:bodyPr wrap="square">
            <a:spAutoFit/>
          </a:bodyPr>
          <a:lstStyle/>
          <a:p>
            <a:pPr>
              <a:spcBef>
                <a:spcPct val="0"/>
              </a:spcBef>
              <a:defRPr/>
            </a:pPr>
            <a:r>
              <a:rPr lang="en-US" altLang="en-US" sz="1100" dirty="0">
                <a:solidFill>
                  <a:srgbClr val="4D4D4D"/>
                </a:solidFill>
              </a:rPr>
              <a:t>200+ professionals from different IT domains with experience ranging from 3 to 25 Years</a:t>
            </a:r>
            <a:br>
              <a:rPr lang="en-US" altLang="en-US" sz="1100" dirty="0">
                <a:solidFill>
                  <a:srgbClr val="4D4D4D"/>
                </a:solidFill>
              </a:rPr>
            </a:br>
            <a:r>
              <a:rPr lang="en-US" altLang="en-US" sz="1100" dirty="0">
                <a:solidFill>
                  <a:srgbClr val="4D4D4D"/>
                </a:solidFill>
              </a:rPr>
              <a:t/>
            </a:r>
            <a:br>
              <a:rPr lang="en-US" altLang="en-US" sz="1100" dirty="0">
                <a:solidFill>
                  <a:srgbClr val="4D4D4D"/>
                </a:solidFill>
              </a:rPr>
            </a:br>
            <a:r>
              <a:rPr lang="en-US" altLang="en-US" sz="1100" dirty="0">
                <a:solidFill>
                  <a:srgbClr val="4D4D4D"/>
                </a:solidFill>
              </a:rPr>
              <a:t>Multi-Skilled Senior Managers with Master Degrees in Engineering</a:t>
            </a:r>
            <a:br>
              <a:rPr lang="en-US" altLang="en-US" sz="1100" dirty="0">
                <a:solidFill>
                  <a:srgbClr val="4D4D4D"/>
                </a:solidFill>
              </a:rPr>
            </a:br>
            <a:r>
              <a:rPr lang="en-US" altLang="en-US" sz="1100" dirty="0">
                <a:solidFill>
                  <a:srgbClr val="4D4D4D"/>
                </a:solidFill>
              </a:rPr>
              <a:t/>
            </a:r>
            <a:br>
              <a:rPr lang="en-US" altLang="en-US" sz="1100" dirty="0">
                <a:solidFill>
                  <a:srgbClr val="4D4D4D"/>
                </a:solidFill>
              </a:rPr>
            </a:br>
            <a:r>
              <a:rPr lang="en-US" altLang="en-US" sz="1100" dirty="0">
                <a:solidFill>
                  <a:srgbClr val="4D4D4D"/>
                </a:solidFill>
              </a:rPr>
              <a:t>Quality Assurance, Graphic Design and IT Infrastructure groups provide services across the development groups</a:t>
            </a:r>
            <a:br>
              <a:rPr lang="en-US" altLang="en-US" sz="1100" dirty="0">
                <a:solidFill>
                  <a:srgbClr val="4D4D4D"/>
                </a:solidFill>
              </a:rPr>
            </a:br>
            <a:r>
              <a:rPr lang="en-US" altLang="en-US" sz="1100" dirty="0">
                <a:solidFill>
                  <a:srgbClr val="4D4D4D"/>
                </a:solidFill>
              </a:rPr>
              <a:t/>
            </a:r>
            <a:br>
              <a:rPr lang="en-US" altLang="en-US" sz="1100" dirty="0">
                <a:solidFill>
                  <a:srgbClr val="4D4D4D"/>
                </a:solidFill>
              </a:rPr>
            </a:br>
            <a:r>
              <a:rPr lang="en-US" altLang="en-US" sz="1100" dirty="0">
                <a:solidFill>
                  <a:srgbClr val="4D4D4D"/>
                </a:solidFill>
              </a:rPr>
              <a:t>Our staff is provided exceptional opportunities for professional growth and self-actualization.</a:t>
            </a:r>
          </a:p>
        </p:txBody>
      </p:sp>
      <p:sp>
        <p:nvSpPr>
          <p:cNvPr id="29" name="TextBox 28"/>
          <p:cNvSpPr txBox="1"/>
          <p:nvPr/>
        </p:nvSpPr>
        <p:spPr>
          <a:xfrm>
            <a:off x="6084924" y="3274224"/>
            <a:ext cx="3213573" cy="523220"/>
          </a:xfrm>
          <a:prstGeom prst="rect">
            <a:avLst/>
          </a:prstGeom>
          <a:noFill/>
        </p:spPr>
        <p:txBody>
          <a:bodyPr wrap="square" rtlCol="0">
            <a:spAutoFit/>
          </a:bodyPr>
          <a:lstStyle/>
          <a:p>
            <a:pPr>
              <a:spcBef>
                <a:spcPct val="0"/>
              </a:spcBef>
              <a:defRPr/>
            </a:pPr>
            <a:r>
              <a:rPr lang="en-US" altLang="en-US" sz="1400" dirty="0">
                <a:solidFill>
                  <a:schemeClr val="accent2"/>
                </a:solidFill>
              </a:rPr>
              <a:t>Development Center structured to leverage best of breed applications</a:t>
            </a:r>
          </a:p>
        </p:txBody>
      </p:sp>
      <p:grpSp>
        <p:nvGrpSpPr>
          <p:cNvPr id="30" name="Group 82"/>
          <p:cNvGrpSpPr>
            <a:grpSpLocks/>
          </p:cNvGrpSpPr>
          <p:nvPr/>
        </p:nvGrpSpPr>
        <p:grpSpPr bwMode="auto">
          <a:xfrm>
            <a:off x="9167225" y="1279343"/>
            <a:ext cx="2695637" cy="4864398"/>
            <a:chOff x="6128355" y="999824"/>
            <a:chExt cx="2791048" cy="5019976"/>
          </a:xfrm>
        </p:grpSpPr>
        <p:pic>
          <p:nvPicPr>
            <p:cNvPr id="31" name="Picture 7" descr="D:\Project\Devesh Srivastava\Images\img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4531" y="999824"/>
              <a:ext cx="1329435" cy="1272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 name="Group 84"/>
            <p:cNvGrpSpPr>
              <a:grpSpLocks/>
            </p:cNvGrpSpPr>
            <p:nvPr/>
          </p:nvGrpSpPr>
          <p:grpSpPr bwMode="auto">
            <a:xfrm>
              <a:off x="6128355" y="2743200"/>
              <a:ext cx="2791048" cy="3276600"/>
              <a:chOff x="6128355" y="2743200"/>
              <a:chExt cx="2791048" cy="3276600"/>
            </a:xfrm>
          </p:grpSpPr>
          <p:grpSp>
            <p:nvGrpSpPr>
              <p:cNvPr id="33" name="Group 85"/>
              <p:cNvGrpSpPr>
                <a:grpSpLocks/>
              </p:cNvGrpSpPr>
              <p:nvPr/>
            </p:nvGrpSpPr>
            <p:grpSpPr bwMode="auto">
              <a:xfrm>
                <a:off x="7093803" y="2743200"/>
                <a:ext cx="914387" cy="533400"/>
                <a:chOff x="6027016" y="2590800"/>
                <a:chExt cx="914387" cy="533400"/>
              </a:xfrm>
            </p:grpSpPr>
            <p:sp>
              <p:nvSpPr>
                <p:cNvPr id="68" name="Hexagon 67"/>
                <p:cNvSpPr/>
                <p:nvPr/>
              </p:nvSpPr>
              <p:spPr>
                <a:xfrm rot="16200000">
                  <a:off x="6217510" y="2400306"/>
                  <a:ext cx="533400" cy="914387"/>
                </a:xfrm>
                <a:prstGeom prst="hexagon">
                  <a:avLst>
                    <a:gd name="adj" fmla="val 28073"/>
                    <a:gd name="vf" fmla="val 115470"/>
                  </a:avLst>
                </a:prstGeom>
                <a:solidFill>
                  <a:srgbClr val="66A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9" name="TextBox 121"/>
                <p:cNvSpPr txBox="1">
                  <a:spLocks noChangeArrowheads="1"/>
                </p:cNvSpPr>
                <p:nvPr/>
              </p:nvSpPr>
              <p:spPr bwMode="auto">
                <a:xfrm>
                  <a:off x="6087263" y="2683184"/>
                  <a:ext cx="750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dirty="0">
                      <a:solidFill>
                        <a:schemeClr val="bg1"/>
                      </a:solidFill>
                    </a:rPr>
                    <a:t>Development</a:t>
                  </a:r>
                </a:p>
                <a:p>
                  <a:pPr algn="ctr">
                    <a:spcBef>
                      <a:spcPct val="0"/>
                    </a:spcBef>
                    <a:buFontTx/>
                    <a:buNone/>
                  </a:pPr>
                  <a:r>
                    <a:rPr lang="en-US" altLang="en-US" sz="800" dirty="0">
                      <a:solidFill>
                        <a:schemeClr val="bg1"/>
                      </a:solidFill>
                    </a:rPr>
                    <a:t>Center CEO</a:t>
                  </a:r>
                </a:p>
              </p:txBody>
            </p:sp>
          </p:grpSp>
          <p:grpSp>
            <p:nvGrpSpPr>
              <p:cNvPr id="34" name="Group 86"/>
              <p:cNvGrpSpPr>
                <a:grpSpLocks/>
              </p:cNvGrpSpPr>
              <p:nvPr/>
            </p:nvGrpSpPr>
            <p:grpSpPr bwMode="auto">
              <a:xfrm>
                <a:off x="7992908" y="3124200"/>
                <a:ext cx="914401" cy="533400"/>
                <a:chOff x="6019800" y="2590800"/>
                <a:chExt cx="914401" cy="533400"/>
              </a:xfrm>
            </p:grpSpPr>
            <p:sp>
              <p:nvSpPr>
                <p:cNvPr id="66" name="Hexagon 65"/>
                <p:cNvSpPr/>
                <p:nvPr/>
              </p:nvSpPr>
              <p:spPr>
                <a:xfrm rot="16200000">
                  <a:off x="6209703" y="2400306"/>
                  <a:ext cx="533400" cy="914387"/>
                </a:xfrm>
                <a:prstGeom prst="hexagon">
                  <a:avLst>
                    <a:gd name="adj" fmla="val 28073"/>
                    <a:gd name="vf" fmla="val 115470"/>
                  </a:avLst>
                </a:prstGeom>
                <a:solidFill>
                  <a:srgbClr val="66A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7" name="TextBox 119"/>
                <p:cNvSpPr txBox="1">
                  <a:spLocks noChangeArrowheads="1"/>
                </p:cNvSpPr>
                <p:nvPr/>
              </p:nvSpPr>
              <p:spPr bwMode="auto">
                <a:xfrm>
                  <a:off x="6073067" y="2675092"/>
                  <a:ext cx="8611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solidFill>
                        <a:schemeClr val="bg1"/>
                      </a:solidFill>
                    </a:rPr>
                    <a:t>Data Center</a:t>
                  </a:r>
                </a:p>
                <a:p>
                  <a:pPr algn="ctr">
                    <a:spcBef>
                      <a:spcPct val="0"/>
                    </a:spcBef>
                    <a:buFontTx/>
                    <a:buNone/>
                  </a:pPr>
                  <a:r>
                    <a:rPr lang="en-US" altLang="en-US" sz="800">
                      <a:solidFill>
                        <a:schemeClr val="bg1"/>
                      </a:solidFill>
                    </a:rPr>
                    <a:t>IT Infrastructure</a:t>
                  </a:r>
                </a:p>
              </p:txBody>
            </p:sp>
          </p:grpSp>
          <p:grpSp>
            <p:nvGrpSpPr>
              <p:cNvPr id="35" name="Group 87"/>
              <p:cNvGrpSpPr>
                <a:grpSpLocks/>
              </p:cNvGrpSpPr>
              <p:nvPr/>
            </p:nvGrpSpPr>
            <p:grpSpPr bwMode="auto">
              <a:xfrm>
                <a:off x="6128355" y="3124200"/>
                <a:ext cx="914401" cy="533400"/>
                <a:chOff x="6019800" y="2590800"/>
                <a:chExt cx="914401" cy="533400"/>
              </a:xfrm>
            </p:grpSpPr>
            <p:sp>
              <p:nvSpPr>
                <p:cNvPr id="64" name="Hexagon 63"/>
                <p:cNvSpPr/>
                <p:nvPr/>
              </p:nvSpPr>
              <p:spPr>
                <a:xfrm rot="16200000">
                  <a:off x="6210556" y="2400306"/>
                  <a:ext cx="533400" cy="914387"/>
                </a:xfrm>
                <a:prstGeom prst="hexagon">
                  <a:avLst>
                    <a:gd name="adj" fmla="val 28073"/>
                    <a:gd name="vf" fmla="val 115470"/>
                  </a:avLst>
                </a:prstGeom>
                <a:solidFill>
                  <a:srgbClr val="66A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5" name="TextBox 117"/>
                <p:cNvSpPr txBox="1">
                  <a:spLocks noChangeArrowheads="1"/>
                </p:cNvSpPr>
                <p:nvPr/>
              </p:nvSpPr>
              <p:spPr bwMode="auto">
                <a:xfrm>
                  <a:off x="6120276" y="2735108"/>
                  <a:ext cx="69442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solidFill>
                        <a:schemeClr val="bg1"/>
                      </a:solidFill>
                    </a:rPr>
                    <a:t>Admin &amp; HR</a:t>
                  </a:r>
                </a:p>
              </p:txBody>
            </p:sp>
          </p:grpSp>
          <p:grpSp>
            <p:nvGrpSpPr>
              <p:cNvPr id="36" name="Group 88"/>
              <p:cNvGrpSpPr>
                <a:grpSpLocks/>
              </p:cNvGrpSpPr>
              <p:nvPr/>
            </p:nvGrpSpPr>
            <p:grpSpPr bwMode="auto">
              <a:xfrm>
                <a:off x="8005016" y="3725864"/>
                <a:ext cx="914387" cy="533400"/>
                <a:chOff x="6020431" y="2590956"/>
                <a:chExt cx="914387" cy="533400"/>
              </a:xfrm>
            </p:grpSpPr>
            <p:sp>
              <p:nvSpPr>
                <p:cNvPr id="62" name="Hexagon 61"/>
                <p:cNvSpPr/>
                <p:nvPr/>
              </p:nvSpPr>
              <p:spPr>
                <a:xfrm rot="16200000">
                  <a:off x="6210925" y="2400462"/>
                  <a:ext cx="533400" cy="914387"/>
                </a:xfrm>
                <a:prstGeom prst="hexagon">
                  <a:avLst>
                    <a:gd name="adj" fmla="val 28073"/>
                    <a:gd name="vf" fmla="val 115470"/>
                  </a:avLst>
                </a:prstGeom>
                <a:solidFill>
                  <a:srgbClr val="66A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3" name="TextBox 115"/>
                <p:cNvSpPr txBox="1">
                  <a:spLocks noChangeArrowheads="1"/>
                </p:cNvSpPr>
                <p:nvPr/>
              </p:nvSpPr>
              <p:spPr bwMode="auto">
                <a:xfrm>
                  <a:off x="6042133" y="2615077"/>
                  <a:ext cx="869396" cy="476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dirty="0">
                      <a:solidFill>
                        <a:schemeClr val="bg1"/>
                      </a:solidFill>
                    </a:rPr>
                    <a:t>Quality Assurance/</a:t>
                  </a:r>
                </a:p>
                <a:p>
                  <a:pPr algn="ctr">
                    <a:spcBef>
                      <a:spcPct val="0"/>
                    </a:spcBef>
                    <a:buFontTx/>
                    <a:buNone/>
                  </a:pPr>
                  <a:r>
                    <a:rPr lang="en-US" altLang="en-US" sz="800" dirty="0">
                      <a:solidFill>
                        <a:schemeClr val="bg1"/>
                      </a:solidFill>
                    </a:rPr>
                    <a:t>Testing</a:t>
                  </a:r>
                </a:p>
              </p:txBody>
            </p:sp>
          </p:grpSp>
          <p:grpSp>
            <p:nvGrpSpPr>
              <p:cNvPr id="37" name="Group 89"/>
              <p:cNvGrpSpPr>
                <a:grpSpLocks/>
              </p:cNvGrpSpPr>
              <p:nvPr/>
            </p:nvGrpSpPr>
            <p:grpSpPr bwMode="auto">
              <a:xfrm>
                <a:off x="6136447" y="3733800"/>
                <a:ext cx="914401" cy="533400"/>
                <a:chOff x="6019800" y="2590800"/>
                <a:chExt cx="914401" cy="533400"/>
              </a:xfrm>
            </p:grpSpPr>
            <p:sp>
              <p:nvSpPr>
                <p:cNvPr id="60" name="Hexagon 59"/>
                <p:cNvSpPr/>
                <p:nvPr/>
              </p:nvSpPr>
              <p:spPr>
                <a:xfrm rot="16200000">
                  <a:off x="6210402" y="2400306"/>
                  <a:ext cx="533400" cy="914387"/>
                </a:xfrm>
                <a:prstGeom prst="hexagon">
                  <a:avLst>
                    <a:gd name="adj" fmla="val 28073"/>
                    <a:gd name="vf" fmla="val 115470"/>
                  </a:avLst>
                </a:prstGeom>
                <a:solidFill>
                  <a:srgbClr val="66A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1" name="TextBox 113"/>
                <p:cNvSpPr txBox="1">
                  <a:spLocks noChangeArrowheads="1"/>
                </p:cNvSpPr>
                <p:nvPr/>
              </p:nvSpPr>
              <p:spPr bwMode="auto">
                <a:xfrm>
                  <a:off x="6079171" y="2732080"/>
                  <a:ext cx="81304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solidFill>
                        <a:schemeClr val="bg1"/>
                      </a:solidFill>
                    </a:rPr>
                    <a:t>Graphic Design</a:t>
                  </a:r>
                </a:p>
              </p:txBody>
            </p:sp>
          </p:grpSp>
          <p:grpSp>
            <p:nvGrpSpPr>
              <p:cNvPr id="38" name="Group 90"/>
              <p:cNvGrpSpPr>
                <a:grpSpLocks/>
              </p:cNvGrpSpPr>
              <p:nvPr/>
            </p:nvGrpSpPr>
            <p:grpSpPr bwMode="auto">
              <a:xfrm>
                <a:off x="6147925" y="5486400"/>
                <a:ext cx="914403" cy="533400"/>
                <a:chOff x="6019800" y="2590800"/>
                <a:chExt cx="914401" cy="533400"/>
              </a:xfrm>
            </p:grpSpPr>
            <p:sp>
              <p:nvSpPr>
                <p:cNvPr id="58" name="Hexagon 57"/>
                <p:cNvSpPr/>
                <p:nvPr/>
              </p:nvSpPr>
              <p:spPr>
                <a:xfrm rot="16200000">
                  <a:off x="6210036" y="2400307"/>
                  <a:ext cx="533400" cy="914385"/>
                </a:xfrm>
                <a:prstGeom prst="hexagon">
                  <a:avLst>
                    <a:gd name="adj" fmla="val 28073"/>
                    <a:gd name="vf" fmla="val 115470"/>
                  </a:avLst>
                </a:prstGeom>
                <a:solidFill>
                  <a:srgbClr val="66A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9" name="TextBox 111"/>
                <p:cNvSpPr txBox="1">
                  <a:spLocks noChangeArrowheads="1"/>
                </p:cNvSpPr>
                <p:nvPr/>
              </p:nvSpPr>
              <p:spPr bwMode="auto">
                <a:xfrm>
                  <a:off x="6205925" y="2683184"/>
                  <a:ext cx="5677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solidFill>
                        <a:schemeClr val="bg1"/>
                      </a:solidFill>
                    </a:rPr>
                    <a:t>Network </a:t>
                  </a:r>
                </a:p>
                <a:p>
                  <a:pPr algn="ctr">
                    <a:spcBef>
                      <a:spcPct val="0"/>
                    </a:spcBef>
                    <a:buFontTx/>
                    <a:buNone/>
                  </a:pPr>
                  <a:r>
                    <a:rPr lang="en-US" altLang="en-US" sz="800">
                      <a:solidFill>
                        <a:schemeClr val="bg1"/>
                      </a:solidFill>
                    </a:rPr>
                    <a:t>Support</a:t>
                  </a:r>
                </a:p>
              </p:txBody>
            </p:sp>
          </p:grpSp>
          <p:grpSp>
            <p:nvGrpSpPr>
              <p:cNvPr id="39" name="Group 38"/>
              <p:cNvGrpSpPr/>
              <p:nvPr/>
            </p:nvGrpSpPr>
            <p:grpSpPr>
              <a:xfrm>
                <a:off x="8001011" y="4299568"/>
                <a:ext cx="914403" cy="533400"/>
                <a:chOff x="6019800" y="2590800"/>
                <a:chExt cx="914401" cy="533400"/>
              </a:xfrm>
              <a:solidFill>
                <a:srgbClr val="4B7BC1"/>
              </a:solidFill>
            </p:grpSpPr>
            <p:sp>
              <p:nvSpPr>
                <p:cNvPr id="56" name="Hexagon 55"/>
                <p:cNvSpPr/>
                <p:nvPr/>
              </p:nvSpPr>
              <p:spPr>
                <a:xfrm rot="16200000">
                  <a:off x="6210301" y="2400299"/>
                  <a:ext cx="533400" cy="914401"/>
                </a:xfrm>
                <a:prstGeom prst="hexagon">
                  <a:avLst>
                    <a:gd name="adj" fmla="val 28073"/>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7" name="TextBox 56"/>
                <p:cNvSpPr txBox="1"/>
                <p:nvPr/>
              </p:nvSpPr>
              <p:spPr>
                <a:xfrm>
                  <a:off x="6120276" y="2623168"/>
                  <a:ext cx="742510" cy="461665"/>
                </a:xfrm>
                <a:prstGeom prst="rect">
                  <a:avLst/>
                </a:prstGeom>
                <a:noFill/>
                <a:ln>
                  <a:noFill/>
                </a:ln>
              </p:spPr>
              <p:txBody>
                <a:bodyPr wrap="none">
                  <a:spAutoFit/>
                </a:bodyPr>
                <a:lstStyle/>
                <a:p>
                  <a:pPr algn="ctr">
                    <a:defRPr/>
                  </a:pPr>
                  <a:r>
                    <a:rPr lang="en-US" sz="800" dirty="0">
                      <a:solidFill>
                        <a:schemeClr val="bg1"/>
                      </a:solidFill>
                    </a:rPr>
                    <a:t>Open Source </a:t>
                  </a:r>
                </a:p>
                <a:p>
                  <a:pPr algn="ctr">
                    <a:defRPr/>
                  </a:pPr>
                  <a:r>
                    <a:rPr lang="en-US" sz="800" dirty="0">
                      <a:solidFill>
                        <a:schemeClr val="bg1"/>
                      </a:solidFill>
                    </a:rPr>
                    <a:t>Technology</a:t>
                  </a:r>
                </a:p>
                <a:p>
                  <a:pPr algn="ctr">
                    <a:defRPr/>
                  </a:pPr>
                  <a:r>
                    <a:rPr lang="en-US" sz="800" dirty="0">
                      <a:solidFill>
                        <a:schemeClr val="bg1"/>
                      </a:solidFill>
                    </a:rPr>
                    <a:t>PHP, LAMP</a:t>
                  </a:r>
                </a:p>
              </p:txBody>
            </p:sp>
          </p:grpSp>
          <p:grpSp>
            <p:nvGrpSpPr>
              <p:cNvPr id="40" name="Group 39"/>
              <p:cNvGrpSpPr/>
              <p:nvPr/>
            </p:nvGrpSpPr>
            <p:grpSpPr>
              <a:xfrm>
                <a:off x="6147936" y="4580092"/>
                <a:ext cx="914403" cy="533400"/>
                <a:chOff x="6019800" y="2590800"/>
                <a:chExt cx="914401" cy="533400"/>
              </a:xfrm>
              <a:solidFill>
                <a:srgbClr val="4B7BC1"/>
              </a:solidFill>
            </p:grpSpPr>
            <p:sp>
              <p:nvSpPr>
                <p:cNvPr id="54" name="Hexagon 53"/>
                <p:cNvSpPr/>
                <p:nvPr/>
              </p:nvSpPr>
              <p:spPr>
                <a:xfrm rot="16200000">
                  <a:off x="6210301" y="2400299"/>
                  <a:ext cx="533400" cy="914401"/>
                </a:xfrm>
                <a:prstGeom prst="hexagon">
                  <a:avLst>
                    <a:gd name="adj" fmla="val 28073"/>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5" name="TextBox 54"/>
                <p:cNvSpPr txBox="1"/>
                <p:nvPr/>
              </p:nvSpPr>
              <p:spPr>
                <a:xfrm>
                  <a:off x="6143880" y="2675092"/>
                  <a:ext cx="665566" cy="338554"/>
                </a:xfrm>
                <a:prstGeom prst="rect">
                  <a:avLst/>
                </a:prstGeom>
                <a:noFill/>
                <a:ln>
                  <a:noFill/>
                </a:ln>
              </p:spPr>
              <p:txBody>
                <a:bodyPr wrap="none">
                  <a:spAutoFit/>
                </a:bodyPr>
                <a:lstStyle/>
                <a:p>
                  <a:pPr algn="ctr">
                    <a:defRPr/>
                  </a:pPr>
                  <a:r>
                    <a:rPr lang="en-US" sz="800" dirty="0">
                      <a:solidFill>
                        <a:schemeClr val="bg1"/>
                      </a:solidFill>
                    </a:rPr>
                    <a:t>Microsoft</a:t>
                  </a:r>
                </a:p>
                <a:p>
                  <a:pPr algn="ctr">
                    <a:defRPr/>
                  </a:pPr>
                  <a:r>
                    <a:rPr lang="en-US" sz="800" dirty="0">
                      <a:solidFill>
                        <a:schemeClr val="bg1"/>
                      </a:solidFill>
                    </a:rPr>
                    <a:t>Technology</a:t>
                  </a:r>
                </a:p>
              </p:txBody>
            </p:sp>
          </p:grpSp>
          <p:grpSp>
            <p:nvGrpSpPr>
              <p:cNvPr id="41" name="Group 40"/>
              <p:cNvGrpSpPr/>
              <p:nvPr/>
            </p:nvGrpSpPr>
            <p:grpSpPr>
              <a:xfrm>
                <a:off x="8000981" y="4876800"/>
                <a:ext cx="914401" cy="533400"/>
                <a:chOff x="6019800" y="2590800"/>
                <a:chExt cx="914401" cy="533400"/>
              </a:xfrm>
              <a:solidFill>
                <a:srgbClr val="4B7BC1"/>
              </a:solidFill>
            </p:grpSpPr>
            <p:sp>
              <p:nvSpPr>
                <p:cNvPr id="52" name="Hexagon 51"/>
                <p:cNvSpPr/>
                <p:nvPr/>
              </p:nvSpPr>
              <p:spPr>
                <a:xfrm rot="16200000">
                  <a:off x="6210301" y="2400299"/>
                  <a:ext cx="533400" cy="914401"/>
                </a:xfrm>
                <a:prstGeom prst="hexagon">
                  <a:avLst>
                    <a:gd name="adj" fmla="val 28073"/>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3" name="TextBox 52"/>
                <p:cNvSpPr txBox="1"/>
                <p:nvPr/>
              </p:nvSpPr>
              <p:spPr>
                <a:xfrm>
                  <a:off x="6172200" y="2727016"/>
                  <a:ext cx="580608" cy="215444"/>
                </a:xfrm>
                <a:prstGeom prst="rect">
                  <a:avLst/>
                </a:prstGeom>
                <a:noFill/>
                <a:ln>
                  <a:noFill/>
                </a:ln>
              </p:spPr>
              <p:txBody>
                <a:bodyPr wrap="none">
                  <a:spAutoFit/>
                </a:bodyPr>
                <a:lstStyle/>
                <a:p>
                  <a:pPr algn="ctr">
                    <a:defRPr/>
                  </a:pPr>
                  <a:r>
                    <a:rPr lang="en-US" sz="800" dirty="0">
                      <a:solidFill>
                        <a:schemeClr val="bg1"/>
                      </a:solidFill>
                    </a:rPr>
                    <a:t>Java, IBM</a:t>
                  </a:r>
                </a:p>
              </p:txBody>
            </p:sp>
          </p:grpSp>
          <p:grpSp>
            <p:nvGrpSpPr>
              <p:cNvPr id="42" name="Group 94"/>
              <p:cNvGrpSpPr>
                <a:grpSpLocks/>
              </p:cNvGrpSpPr>
              <p:nvPr/>
            </p:nvGrpSpPr>
            <p:grpSpPr bwMode="auto">
              <a:xfrm>
                <a:off x="8001012" y="5486400"/>
                <a:ext cx="914401" cy="533400"/>
                <a:chOff x="6019800" y="2590800"/>
                <a:chExt cx="914401" cy="533400"/>
              </a:xfrm>
            </p:grpSpPr>
            <p:sp>
              <p:nvSpPr>
                <p:cNvPr id="50" name="Hexagon 49"/>
                <p:cNvSpPr/>
                <p:nvPr/>
              </p:nvSpPr>
              <p:spPr>
                <a:xfrm rot="16200000">
                  <a:off x="6213504" y="2404274"/>
                  <a:ext cx="533400" cy="906450"/>
                </a:xfrm>
                <a:prstGeom prst="hexagon">
                  <a:avLst>
                    <a:gd name="adj" fmla="val 28073"/>
                    <a:gd name="vf" fmla="val 115470"/>
                  </a:avLst>
                </a:prstGeom>
                <a:solidFill>
                  <a:srgbClr val="66A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1" name="TextBox 103"/>
                <p:cNvSpPr txBox="1">
                  <a:spLocks noChangeArrowheads="1"/>
                </p:cNvSpPr>
                <p:nvPr/>
              </p:nvSpPr>
              <p:spPr bwMode="auto">
                <a:xfrm>
                  <a:off x="6172200" y="2683184"/>
                  <a:ext cx="6014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800">
                      <a:solidFill>
                        <a:schemeClr val="bg1"/>
                      </a:solidFill>
                    </a:rPr>
                    <a:t>Project</a:t>
                  </a:r>
                </a:p>
                <a:p>
                  <a:pPr algn="ctr">
                    <a:spcBef>
                      <a:spcPct val="0"/>
                    </a:spcBef>
                    <a:buFontTx/>
                    <a:buNone/>
                  </a:pPr>
                  <a:r>
                    <a:rPr lang="en-US" altLang="en-US" sz="800">
                      <a:solidFill>
                        <a:schemeClr val="bg1"/>
                      </a:solidFill>
                    </a:rPr>
                    <a:t>Managers</a:t>
                  </a:r>
                </a:p>
              </p:txBody>
            </p:sp>
          </p:grpSp>
          <p:cxnSp>
            <p:nvCxnSpPr>
              <p:cNvPr id="43" name="Straight Connector 42"/>
              <p:cNvCxnSpPr/>
              <p:nvPr/>
            </p:nvCxnSpPr>
            <p:spPr>
              <a:xfrm rot="16200000" flipH="1">
                <a:off x="6287348" y="4494213"/>
                <a:ext cx="2514600" cy="0"/>
              </a:xfrm>
              <a:prstGeom prst="line">
                <a:avLst/>
              </a:prstGeom>
              <a:ln w="12700">
                <a:solidFill>
                  <a:srgbClr val="66A68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011255" y="3392488"/>
                <a:ext cx="990586" cy="1587"/>
              </a:xfrm>
              <a:prstGeom prst="line">
                <a:avLst/>
              </a:prstGeom>
              <a:ln w="9525">
                <a:solidFill>
                  <a:srgbClr val="66A68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7011255" y="3960813"/>
                <a:ext cx="990586" cy="1587"/>
              </a:xfrm>
              <a:prstGeom prst="line">
                <a:avLst/>
              </a:prstGeom>
              <a:ln w="9525">
                <a:solidFill>
                  <a:srgbClr val="66A68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544648" y="4552950"/>
                <a:ext cx="457194" cy="1588"/>
              </a:xfrm>
              <a:prstGeom prst="line">
                <a:avLst/>
              </a:prstGeom>
              <a:ln>
                <a:solidFill>
                  <a:srgbClr val="66A68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062055" y="4857750"/>
                <a:ext cx="457194" cy="1588"/>
              </a:xfrm>
              <a:prstGeom prst="line">
                <a:avLst/>
              </a:prstGeom>
              <a:ln>
                <a:solidFill>
                  <a:srgbClr val="66A68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544648" y="5137150"/>
                <a:ext cx="457194" cy="1588"/>
              </a:xfrm>
              <a:prstGeom prst="line">
                <a:avLst/>
              </a:prstGeom>
              <a:ln>
                <a:solidFill>
                  <a:srgbClr val="66A68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011255" y="5746750"/>
                <a:ext cx="990586" cy="1588"/>
              </a:xfrm>
              <a:prstGeom prst="line">
                <a:avLst/>
              </a:prstGeom>
              <a:ln w="9525">
                <a:solidFill>
                  <a:srgbClr val="66A680"/>
                </a:solidFill>
              </a:ln>
            </p:spPr>
            <p:style>
              <a:lnRef idx="1">
                <a:schemeClr val="accent1"/>
              </a:lnRef>
              <a:fillRef idx="0">
                <a:schemeClr val="accent1"/>
              </a:fillRef>
              <a:effectRef idx="0">
                <a:schemeClr val="accent1"/>
              </a:effectRef>
              <a:fontRef idx="minor">
                <a:schemeClr val="tx1"/>
              </a:fontRef>
            </p:style>
          </p:cxnSp>
        </p:gr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3" y="0"/>
            <a:ext cx="2395847" cy="6858000"/>
          </a:xfrm>
          <a:prstGeom prst="rect">
            <a:avLst/>
          </a:prstGeom>
        </p:spPr>
      </p:pic>
    </p:spTree>
    <p:extLst>
      <p:ext uri="{BB962C8B-B14F-4D97-AF65-F5344CB8AC3E}">
        <p14:creationId xmlns:p14="http://schemas.microsoft.com/office/powerpoint/2010/main" val="13585277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Picture 10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6153" y="0"/>
            <a:ext cx="2395847" cy="6858000"/>
          </a:xfrm>
          <a:prstGeom prst="rect">
            <a:avLst/>
          </a:prstGeom>
        </p:spPr>
      </p:pic>
      <p:sp>
        <p:nvSpPr>
          <p:cNvPr id="4" name="Subtitle 2"/>
          <p:cNvSpPr txBox="1">
            <a:spLocks/>
          </p:cNvSpPr>
          <p:nvPr/>
        </p:nvSpPr>
        <p:spPr>
          <a:xfrm>
            <a:off x="371178" y="248370"/>
            <a:ext cx="6650836" cy="6675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None/>
              <a:defRPr/>
            </a:pPr>
            <a:r>
              <a:rPr lang="en-US" altLang="en-US" b="1" dirty="0" smtClean="0">
                <a:solidFill>
                  <a:schemeClr val="accent1">
                    <a:lumMod val="50000"/>
                  </a:schemeClr>
                </a:solidFill>
                <a:latin typeface="Arial Narrow" panose="020B0606020202030204" pitchFamily="34" charset="0"/>
              </a:rPr>
              <a:t>TOP </a:t>
            </a:r>
            <a:r>
              <a:rPr lang="en-US" altLang="en-US" b="1" dirty="0" smtClean="0">
                <a:solidFill>
                  <a:schemeClr val="accent2"/>
                </a:solidFill>
                <a:latin typeface="Arial Narrow" panose="020B0606020202030204" pitchFamily="34" charset="0"/>
              </a:rPr>
              <a:t>MANAGEMENT</a:t>
            </a:r>
            <a:endParaRPr lang="en-US" altLang="en-US" b="1" dirty="0">
              <a:solidFill>
                <a:schemeClr val="accent2"/>
              </a:solidFill>
              <a:latin typeface="Arial Narrow" panose="020B060602020203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526" y="814565"/>
            <a:ext cx="695325" cy="38100"/>
          </a:xfrm>
          <a:prstGeom prst="rect">
            <a:avLst/>
          </a:prstGeom>
        </p:spPr>
      </p:pic>
      <p:sp>
        <p:nvSpPr>
          <p:cNvPr id="9" name="Rectangle 8"/>
          <p:cNvSpPr/>
          <p:nvPr/>
        </p:nvSpPr>
        <p:spPr>
          <a:xfrm>
            <a:off x="1486669" y="1352820"/>
            <a:ext cx="2209927" cy="261610"/>
          </a:xfrm>
          <a:prstGeom prst="rect">
            <a:avLst/>
          </a:prstGeom>
        </p:spPr>
        <p:txBody>
          <a:bodyPr wrap="square">
            <a:spAutoFit/>
          </a:bodyPr>
          <a:lstStyle/>
          <a:p>
            <a:pPr algn="ctr">
              <a:spcBef>
                <a:spcPct val="0"/>
              </a:spcBef>
              <a:defRPr/>
            </a:pPr>
            <a:r>
              <a:rPr lang="en-US" altLang="en-US" sz="1100" b="1" dirty="0" smtClean="0">
                <a:solidFill>
                  <a:srgbClr val="4D4D4D"/>
                </a:solidFill>
                <a:latin typeface="Arial (Body)"/>
                <a:cs typeface="Arial" panose="020B0604020202020204" pitchFamily="34" charset="0"/>
              </a:rPr>
              <a:t>NEERAJ AGARWAL</a:t>
            </a:r>
            <a:endParaRPr lang="en-US" altLang="en-US" sz="1100" b="1" dirty="0">
              <a:solidFill>
                <a:srgbClr val="4D4D4D"/>
              </a:solidFill>
            </a:endParaRPr>
          </a:p>
        </p:txBody>
      </p:sp>
      <p:sp>
        <p:nvSpPr>
          <p:cNvPr id="2" name="TextBox 1"/>
          <p:cNvSpPr txBox="1"/>
          <p:nvPr/>
        </p:nvSpPr>
        <p:spPr>
          <a:xfrm>
            <a:off x="1824792" y="1570031"/>
            <a:ext cx="4041727" cy="1277273"/>
          </a:xfrm>
          <a:prstGeom prst="rect">
            <a:avLst/>
          </a:prstGeom>
          <a:noFill/>
        </p:spPr>
        <p:txBody>
          <a:bodyPr wrap="square" rtlCol="0">
            <a:spAutoFit/>
          </a:bodyPr>
          <a:lstStyle/>
          <a:p>
            <a:pPr>
              <a:spcBef>
                <a:spcPct val="0"/>
              </a:spcBef>
            </a:pPr>
            <a:r>
              <a:rPr lang="en-US" altLang="en-US" sz="1100" dirty="0">
                <a:solidFill>
                  <a:schemeClr val="tx1">
                    <a:lumMod val="50000"/>
                    <a:lumOff val="50000"/>
                  </a:schemeClr>
                </a:solidFill>
                <a:cs typeface="Arial" panose="020B0604020202020204" pitchFamily="34" charset="0"/>
              </a:rPr>
              <a:t>Neeraj Agarwal, the CEO brings technical and strategic planning skills to STPL. He spent 3 years working as a consultant for McMaster-Carr, Chicago and has also done consulting for top US government clients. Neeraj holds a bachelors degree in Engineering from IIT Kanpur, a Master's degree in Engineering from University of Connecticut and a Master's degree in Information Technology from the Massachusetts Institute of Technology (MIT).</a:t>
            </a:r>
          </a:p>
        </p:txBody>
      </p:sp>
      <p:sp>
        <p:nvSpPr>
          <p:cNvPr id="30" name="TextBox 29"/>
          <p:cNvSpPr txBox="1"/>
          <p:nvPr/>
        </p:nvSpPr>
        <p:spPr>
          <a:xfrm>
            <a:off x="3134219" y="1334949"/>
            <a:ext cx="809525" cy="261610"/>
          </a:xfrm>
          <a:prstGeom prst="rect">
            <a:avLst/>
          </a:prstGeom>
          <a:noFill/>
        </p:spPr>
        <p:txBody>
          <a:bodyPr wrap="square" rtlCol="0">
            <a:spAutoFit/>
          </a:bodyPr>
          <a:lstStyle/>
          <a:p>
            <a:pPr algn="ctr">
              <a:spcBef>
                <a:spcPct val="0"/>
              </a:spcBef>
            </a:pPr>
            <a:r>
              <a:rPr lang="en-US" altLang="en-US" sz="1100" dirty="0" smtClean="0">
                <a:solidFill>
                  <a:schemeClr val="bg2">
                    <a:lumMod val="50000"/>
                  </a:schemeClr>
                </a:solidFill>
                <a:latin typeface="Arial (Body)"/>
                <a:cs typeface="Arial" panose="020B0604020202020204" pitchFamily="34" charset="0"/>
              </a:rPr>
              <a:t>(CEO)</a:t>
            </a:r>
            <a:endParaRPr lang="en-US" altLang="en-US" sz="1100" dirty="0">
              <a:solidFill>
                <a:schemeClr val="bg2">
                  <a:lumMod val="50000"/>
                </a:schemeClr>
              </a:solidFill>
              <a:latin typeface="Arial (Body)"/>
              <a:cs typeface="Arial" panose="020B0604020202020204" pitchFamily="34" charset="0"/>
            </a:endParaRPr>
          </a:p>
        </p:txBody>
      </p:sp>
      <p:sp>
        <p:nvSpPr>
          <p:cNvPr id="51" name="Rectangle 50"/>
          <p:cNvSpPr/>
          <p:nvPr/>
        </p:nvSpPr>
        <p:spPr>
          <a:xfrm>
            <a:off x="7042401" y="1407439"/>
            <a:ext cx="2209927" cy="261610"/>
          </a:xfrm>
          <a:prstGeom prst="rect">
            <a:avLst/>
          </a:prstGeom>
        </p:spPr>
        <p:txBody>
          <a:bodyPr wrap="square">
            <a:spAutoFit/>
          </a:bodyPr>
          <a:lstStyle/>
          <a:p>
            <a:pPr algn="ctr">
              <a:spcBef>
                <a:spcPct val="0"/>
              </a:spcBef>
              <a:defRPr/>
            </a:pPr>
            <a:r>
              <a:rPr lang="en-US" altLang="en-US" sz="1100" b="1" dirty="0" smtClean="0">
                <a:solidFill>
                  <a:srgbClr val="4D4D4D"/>
                </a:solidFill>
                <a:latin typeface="Arial (Body)"/>
                <a:cs typeface="Arial" panose="020B0604020202020204" pitchFamily="34" charset="0"/>
              </a:rPr>
              <a:t>NAVIN AGARWAL</a:t>
            </a:r>
            <a:endParaRPr lang="en-US" altLang="en-US" sz="1100" b="1" dirty="0">
              <a:solidFill>
                <a:srgbClr val="4D4D4D"/>
              </a:solidFill>
            </a:endParaRPr>
          </a:p>
        </p:txBody>
      </p:sp>
      <p:sp>
        <p:nvSpPr>
          <p:cNvPr id="52" name="TextBox 51"/>
          <p:cNvSpPr txBox="1"/>
          <p:nvPr/>
        </p:nvSpPr>
        <p:spPr>
          <a:xfrm>
            <a:off x="7449368" y="1642586"/>
            <a:ext cx="3226768" cy="938719"/>
          </a:xfrm>
          <a:prstGeom prst="rect">
            <a:avLst/>
          </a:prstGeom>
          <a:noFill/>
        </p:spPr>
        <p:txBody>
          <a:bodyPr wrap="square" rtlCol="0">
            <a:spAutoFit/>
          </a:bodyPr>
          <a:lstStyle/>
          <a:p>
            <a:pPr>
              <a:spcBef>
                <a:spcPct val="0"/>
              </a:spcBef>
            </a:pPr>
            <a:r>
              <a:rPr lang="en-US" altLang="en-US" sz="1100" dirty="0" err="1">
                <a:solidFill>
                  <a:schemeClr val="tx1">
                    <a:lumMod val="50000"/>
                    <a:lumOff val="50000"/>
                  </a:schemeClr>
                </a:solidFill>
                <a:cs typeface="Arial" panose="020B0604020202020204" pitchFamily="34" charset="0"/>
              </a:rPr>
              <a:t>Navin</a:t>
            </a:r>
            <a:r>
              <a:rPr lang="en-US" altLang="en-US" sz="1100" dirty="0">
                <a:solidFill>
                  <a:schemeClr val="tx1">
                    <a:lumMod val="50000"/>
                    <a:lumOff val="50000"/>
                  </a:schemeClr>
                </a:solidFill>
                <a:cs typeface="Arial" panose="020B0604020202020204" pitchFamily="34" charset="0"/>
              </a:rPr>
              <a:t> Agarwal the CTO, graduated with a Bachelor of Engineering degree from University of </a:t>
            </a:r>
            <a:r>
              <a:rPr lang="en-US" altLang="en-US" sz="1100" dirty="0" err="1">
                <a:solidFill>
                  <a:schemeClr val="tx1">
                    <a:lumMod val="50000"/>
                    <a:lumOff val="50000"/>
                  </a:schemeClr>
                </a:solidFill>
                <a:cs typeface="Arial" panose="020B0604020202020204" pitchFamily="34" charset="0"/>
              </a:rPr>
              <a:t>Roorkee</a:t>
            </a:r>
            <a:r>
              <a:rPr lang="en-US" altLang="en-US" sz="1100" dirty="0">
                <a:solidFill>
                  <a:schemeClr val="tx1">
                    <a:lumMod val="50000"/>
                    <a:lumOff val="50000"/>
                  </a:schemeClr>
                </a:solidFill>
                <a:cs typeface="Arial" panose="020B0604020202020204" pitchFamily="34" charset="0"/>
              </a:rPr>
              <a:t> (now IIT </a:t>
            </a:r>
            <a:r>
              <a:rPr lang="en-US" altLang="en-US" sz="1100" dirty="0" err="1">
                <a:solidFill>
                  <a:schemeClr val="tx1">
                    <a:lumMod val="50000"/>
                    <a:lumOff val="50000"/>
                  </a:schemeClr>
                </a:solidFill>
                <a:cs typeface="Arial" panose="020B0604020202020204" pitchFamily="34" charset="0"/>
              </a:rPr>
              <a:t>Roorkee</a:t>
            </a:r>
            <a:r>
              <a:rPr lang="en-US" altLang="en-US" sz="1100" dirty="0">
                <a:solidFill>
                  <a:schemeClr val="tx1">
                    <a:lumMod val="50000"/>
                    <a:lumOff val="50000"/>
                  </a:schemeClr>
                </a:solidFill>
                <a:cs typeface="Arial" panose="020B0604020202020204" pitchFamily="34" charset="0"/>
              </a:rPr>
              <a:t>) and Master of Science in Engineering from University of Minnesota. He has worked with Conestoga-Rovers and Associates, Chicago.</a:t>
            </a:r>
          </a:p>
        </p:txBody>
      </p:sp>
      <p:sp>
        <p:nvSpPr>
          <p:cNvPr id="54" name="TextBox 53"/>
          <p:cNvSpPr txBox="1"/>
          <p:nvPr/>
        </p:nvSpPr>
        <p:spPr>
          <a:xfrm>
            <a:off x="8570233" y="1391345"/>
            <a:ext cx="960018" cy="261610"/>
          </a:xfrm>
          <a:prstGeom prst="rect">
            <a:avLst/>
          </a:prstGeom>
          <a:noFill/>
        </p:spPr>
        <p:txBody>
          <a:bodyPr wrap="square" rtlCol="0">
            <a:spAutoFit/>
          </a:bodyPr>
          <a:lstStyle/>
          <a:p>
            <a:pPr algn="ctr">
              <a:spcBef>
                <a:spcPct val="0"/>
              </a:spcBef>
            </a:pPr>
            <a:r>
              <a:rPr lang="en-US" altLang="en-US" sz="1100" dirty="0" smtClean="0">
                <a:solidFill>
                  <a:schemeClr val="bg2">
                    <a:lumMod val="50000"/>
                  </a:schemeClr>
                </a:solidFill>
                <a:latin typeface="Arial (Body)"/>
                <a:cs typeface="Arial" panose="020B0604020202020204" pitchFamily="34" charset="0"/>
              </a:rPr>
              <a:t>(CTO)</a:t>
            </a:r>
            <a:endParaRPr lang="en-US" altLang="en-US" sz="1100" dirty="0">
              <a:solidFill>
                <a:schemeClr val="bg2">
                  <a:lumMod val="50000"/>
                </a:schemeClr>
              </a:solidFill>
              <a:latin typeface="Arial (Body)"/>
              <a:cs typeface="Arial" panose="020B0604020202020204" pitchFamily="34" charset="0"/>
            </a:endParaRPr>
          </a:p>
        </p:txBody>
      </p:sp>
      <p:sp>
        <p:nvSpPr>
          <p:cNvPr id="56" name="Rectangle 55"/>
          <p:cNvSpPr/>
          <p:nvPr/>
        </p:nvSpPr>
        <p:spPr>
          <a:xfrm>
            <a:off x="1247766" y="3173633"/>
            <a:ext cx="2209927" cy="261610"/>
          </a:xfrm>
          <a:prstGeom prst="rect">
            <a:avLst/>
          </a:prstGeom>
        </p:spPr>
        <p:txBody>
          <a:bodyPr wrap="square">
            <a:spAutoFit/>
          </a:bodyPr>
          <a:lstStyle/>
          <a:p>
            <a:pPr algn="ctr">
              <a:spcBef>
                <a:spcPct val="0"/>
              </a:spcBef>
              <a:defRPr/>
            </a:pPr>
            <a:r>
              <a:rPr lang="en-US" altLang="en-US" sz="1100" b="1" dirty="0" smtClean="0">
                <a:solidFill>
                  <a:srgbClr val="4D4D4D"/>
                </a:solidFill>
                <a:latin typeface="Arial (Body)"/>
                <a:cs typeface="Arial" panose="020B0604020202020204" pitchFamily="34" charset="0"/>
              </a:rPr>
              <a:t>KARUN JAIN</a:t>
            </a:r>
            <a:endParaRPr lang="en-US" altLang="en-US" sz="1100" b="1" dirty="0">
              <a:solidFill>
                <a:srgbClr val="4D4D4D"/>
              </a:solidFill>
            </a:endParaRPr>
          </a:p>
        </p:txBody>
      </p:sp>
      <p:sp>
        <p:nvSpPr>
          <p:cNvPr id="57" name="TextBox 56"/>
          <p:cNvSpPr txBox="1"/>
          <p:nvPr/>
        </p:nvSpPr>
        <p:spPr>
          <a:xfrm>
            <a:off x="1824792" y="3392193"/>
            <a:ext cx="3226768" cy="1954381"/>
          </a:xfrm>
          <a:prstGeom prst="rect">
            <a:avLst/>
          </a:prstGeom>
          <a:noFill/>
        </p:spPr>
        <p:txBody>
          <a:bodyPr wrap="square" rtlCol="0">
            <a:spAutoFit/>
          </a:bodyPr>
          <a:lstStyle/>
          <a:p>
            <a:pPr>
              <a:spcBef>
                <a:spcPct val="0"/>
              </a:spcBef>
            </a:pPr>
            <a:r>
              <a:rPr lang="en-US" altLang="en-US" sz="1100" dirty="0" smtClean="0">
                <a:solidFill>
                  <a:schemeClr val="tx1">
                    <a:lumMod val="50000"/>
                    <a:lumOff val="50000"/>
                  </a:schemeClr>
                </a:solidFill>
                <a:cs typeface="Arial" panose="020B0604020202020204" pitchFamily="34" charset="0"/>
              </a:rPr>
              <a:t>Karun </a:t>
            </a:r>
            <a:r>
              <a:rPr lang="en-US" altLang="en-US" sz="1100" dirty="0">
                <a:solidFill>
                  <a:schemeClr val="tx1">
                    <a:lumMod val="50000"/>
                    <a:lumOff val="50000"/>
                  </a:schemeClr>
                </a:solidFill>
                <a:cs typeface="Arial" panose="020B0604020202020204" pitchFamily="34" charset="0"/>
              </a:rPr>
              <a:t>Jain, the Advisor in section of the Technical division brings operational and project management experience to STPL. Prior to STPL, he spent 6 years at a large Software Company, in California most recently as a Senior Product Manager for Supply Chain Management (SCM). He helped integrating the various Wireless and RFID Technologies for Oracle's SCM software. He graduated with a bachelor's degree in Electrical Engineering from IIT Kanpur and also holds an MS in Electrical Engineering from Stanford University. </a:t>
            </a:r>
          </a:p>
        </p:txBody>
      </p:sp>
      <p:sp>
        <p:nvSpPr>
          <p:cNvPr id="59" name="TextBox 58"/>
          <p:cNvSpPr txBox="1"/>
          <p:nvPr/>
        </p:nvSpPr>
        <p:spPr>
          <a:xfrm>
            <a:off x="2761482" y="3164405"/>
            <a:ext cx="789939" cy="261610"/>
          </a:xfrm>
          <a:prstGeom prst="rect">
            <a:avLst/>
          </a:prstGeom>
          <a:noFill/>
        </p:spPr>
        <p:txBody>
          <a:bodyPr wrap="square" rtlCol="0">
            <a:spAutoFit/>
          </a:bodyPr>
          <a:lstStyle/>
          <a:p>
            <a:pPr algn="ctr">
              <a:spcBef>
                <a:spcPct val="0"/>
              </a:spcBef>
            </a:pPr>
            <a:r>
              <a:rPr lang="en-US" altLang="en-US" sz="1100" dirty="0" smtClean="0">
                <a:solidFill>
                  <a:schemeClr val="tx1">
                    <a:lumMod val="50000"/>
                    <a:lumOff val="50000"/>
                  </a:schemeClr>
                </a:solidFill>
                <a:latin typeface="Arial (Body)"/>
                <a:cs typeface="Arial" panose="020B0604020202020204" pitchFamily="34" charset="0"/>
              </a:rPr>
              <a:t>(Advisor)</a:t>
            </a:r>
            <a:endParaRPr lang="en-US" altLang="en-US" sz="1100" dirty="0">
              <a:solidFill>
                <a:schemeClr val="tx1">
                  <a:lumMod val="50000"/>
                  <a:lumOff val="50000"/>
                </a:schemeClr>
              </a:solidFill>
              <a:latin typeface="Arial (Body)"/>
              <a:cs typeface="Arial" panose="020B0604020202020204" pitchFamily="34" charset="0"/>
            </a:endParaRPr>
          </a:p>
        </p:txBody>
      </p:sp>
      <p:sp>
        <p:nvSpPr>
          <p:cNvPr id="61" name="Rectangle 60"/>
          <p:cNvSpPr/>
          <p:nvPr/>
        </p:nvSpPr>
        <p:spPr>
          <a:xfrm>
            <a:off x="6916412" y="3175697"/>
            <a:ext cx="2209927" cy="261610"/>
          </a:xfrm>
          <a:prstGeom prst="rect">
            <a:avLst/>
          </a:prstGeom>
        </p:spPr>
        <p:txBody>
          <a:bodyPr wrap="square">
            <a:spAutoFit/>
          </a:bodyPr>
          <a:lstStyle/>
          <a:p>
            <a:pPr algn="ctr">
              <a:spcBef>
                <a:spcPct val="0"/>
              </a:spcBef>
              <a:defRPr/>
            </a:pPr>
            <a:r>
              <a:rPr lang="en-US" altLang="en-US" sz="1100" b="1" dirty="0" smtClean="0">
                <a:solidFill>
                  <a:srgbClr val="4D4D4D"/>
                </a:solidFill>
                <a:latin typeface="Arial (Body)"/>
                <a:cs typeface="Arial" panose="020B0604020202020204" pitchFamily="34" charset="0"/>
              </a:rPr>
              <a:t>DINESH CHAND</a:t>
            </a:r>
            <a:endParaRPr lang="en-US" altLang="en-US" sz="1100" b="1" dirty="0">
              <a:solidFill>
                <a:srgbClr val="4D4D4D"/>
              </a:solidFill>
            </a:endParaRPr>
          </a:p>
        </p:txBody>
      </p:sp>
      <p:sp>
        <p:nvSpPr>
          <p:cNvPr id="62" name="TextBox 61"/>
          <p:cNvSpPr txBox="1"/>
          <p:nvPr/>
        </p:nvSpPr>
        <p:spPr>
          <a:xfrm>
            <a:off x="7394906" y="3404479"/>
            <a:ext cx="2831960" cy="2292935"/>
          </a:xfrm>
          <a:prstGeom prst="rect">
            <a:avLst/>
          </a:prstGeom>
          <a:noFill/>
        </p:spPr>
        <p:txBody>
          <a:bodyPr wrap="square" rtlCol="0">
            <a:spAutoFit/>
          </a:bodyPr>
          <a:lstStyle/>
          <a:p>
            <a:pPr>
              <a:spcBef>
                <a:spcPct val="0"/>
              </a:spcBef>
            </a:pPr>
            <a:r>
              <a:rPr lang="en-US" sz="1100" dirty="0">
                <a:solidFill>
                  <a:schemeClr val="tx1">
                    <a:lumMod val="50000"/>
                    <a:lumOff val="50000"/>
                  </a:schemeClr>
                </a:solidFill>
              </a:rPr>
              <a:t>The Advisor, has diverse background of 30+ years as a technology executive, entrepreneur and consultant. His distinguished career at ITC included the positions of Vice President, Information Systems, Corporate and CIO of ITC Hotels Ltd. Subsequent experience include CIO of </a:t>
            </a:r>
            <a:r>
              <a:rPr lang="en-US" sz="1100" dirty="0" err="1">
                <a:solidFill>
                  <a:schemeClr val="tx1">
                    <a:lumMod val="50000"/>
                    <a:lumOff val="50000"/>
                  </a:schemeClr>
                </a:solidFill>
              </a:rPr>
              <a:t>Texmaco</a:t>
            </a:r>
            <a:r>
              <a:rPr lang="en-US" sz="1100" dirty="0">
                <a:solidFill>
                  <a:schemeClr val="tx1">
                    <a:lumMod val="50000"/>
                    <a:lumOff val="50000"/>
                  </a:schemeClr>
                </a:solidFill>
              </a:rPr>
              <a:t> PE, Indonesia and as consulting roles to Rose International Inc. and </a:t>
            </a:r>
            <a:r>
              <a:rPr lang="en-US" sz="1100" dirty="0" err="1">
                <a:solidFill>
                  <a:schemeClr val="tx1">
                    <a:lumMod val="50000"/>
                    <a:lumOff val="50000"/>
                  </a:schemeClr>
                </a:solidFill>
              </a:rPr>
              <a:t>Cynergy</a:t>
            </a:r>
            <a:r>
              <a:rPr lang="en-US" sz="1100" dirty="0">
                <a:solidFill>
                  <a:schemeClr val="tx1">
                    <a:lumMod val="50000"/>
                    <a:lumOff val="50000"/>
                  </a:schemeClr>
                </a:solidFill>
              </a:rPr>
              <a:t> Systems VLSI, to setup their IT operations in India. He holds a bachelor's degree in Electrical Engineering from IIT Kharagpur and a Masters in Electrical Engineering from the University of California, Berkley.</a:t>
            </a:r>
            <a:endParaRPr lang="en-US" altLang="en-US" sz="1100" dirty="0">
              <a:solidFill>
                <a:schemeClr val="tx1">
                  <a:lumMod val="50000"/>
                  <a:lumOff val="50000"/>
                </a:schemeClr>
              </a:solidFill>
              <a:latin typeface="Arial (Body)"/>
              <a:cs typeface="Arial" panose="020B0604020202020204" pitchFamily="34" charset="0"/>
            </a:endParaRPr>
          </a:p>
        </p:txBody>
      </p:sp>
      <p:sp>
        <p:nvSpPr>
          <p:cNvPr id="64" name="TextBox 63"/>
          <p:cNvSpPr txBox="1"/>
          <p:nvPr/>
        </p:nvSpPr>
        <p:spPr>
          <a:xfrm>
            <a:off x="8547785" y="3160028"/>
            <a:ext cx="805517" cy="261610"/>
          </a:xfrm>
          <a:prstGeom prst="rect">
            <a:avLst/>
          </a:prstGeom>
          <a:noFill/>
        </p:spPr>
        <p:txBody>
          <a:bodyPr wrap="square" rtlCol="0">
            <a:spAutoFit/>
          </a:bodyPr>
          <a:lstStyle/>
          <a:p>
            <a:pPr algn="ctr">
              <a:spcBef>
                <a:spcPct val="0"/>
              </a:spcBef>
            </a:pPr>
            <a:r>
              <a:rPr lang="en-US" altLang="en-US" sz="1100" dirty="0" smtClean="0">
                <a:solidFill>
                  <a:schemeClr val="tx1">
                    <a:lumMod val="50000"/>
                    <a:lumOff val="50000"/>
                  </a:schemeClr>
                </a:solidFill>
                <a:latin typeface="Arial (Body)"/>
                <a:cs typeface="Arial" panose="020B0604020202020204" pitchFamily="34" charset="0"/>
              </a:rPr>
              <a:t>(Advisor)</a:t>
            </a:r>
            <a:endParaRPr lang="en-US" altLang="en-US" sz="1100" dirty="0">
              <a:solidFill>
                <a:schemeClr val="bg2">
                  <a:lumMod val="50000"/>
                </a:schemeClr>
              </a:solidFill>
              <a:latin typeface="Arial (Body)"/>
              <a:cs typeface="Arial" panose="020B060402020202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685" y="1372674"/>
            <a:ext cx="1247775" cy="1247775"/>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3995" y="1384216"/>
            <a:ext cx="1247775" cy="1247775"/>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851" y="3167390"/>
            <a:ext cx="1247775" cy="1247775"/>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49900" y="3144617"/>
            <a:ext cx="1247775" cy="1247775"/>
          </a:xfrm>
          <a:prstGeom prst="rect">
            <a:avLst/>
          </a:prstGeom>
        </p:spPr>
      </p:pic>
    </p:spTree>
    <p:extLst>
      <p:ext uri="{BB962C8B-B14F-4D97-AF65-F5344CB8AC3E}">
        <p14:creationId xmlns:p14="http://schemas.microsoft.com/office/powerpoint/2010/main" val="34904062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008" y="0"/>
            <a:ext cx="10001992" cy="6858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3254" y="0"/>
            <a:ext cx="10718745" cy="68580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5771408" cy="6858000"/>
          </a:xfrm>
          <a:prstGeom prst="rect">
            <a:avLst/>
          </a:prstGeom>
        </p:spPr>
      </p:pic>
      <p:sp>
        <p:nvSpPr>
          <p:cNvPr id="2" name="Title 1"/>
          <p:cNvSpPr>
            <a:spLocks noGrp="1"/>
          </p:cNvSpPr>
          <p:nvPr>
            <p:ph type="title"/>
          </p:nvPr>
        </p:nvSpPr>
        <p:spPr>
          <a:xfrm>
            <a:off x="280246" y="2101647"/>
            <a:ext cx="3850866" cy="1282442"/>
          </a:xfrm>
        </p:spPr>
        <p:txBody>
          <a:bodyPr>
            <a:normAutofit/>
          </a:bodyPr>
          <a:lstStyle/>
          <a:p>
            <a:pPr>
              <a:defRPr/>
            </a:pPr>
            <a:r>
              <a:rPr lang="en-US" altLang="en-US" sz="4000" b="1" dirty="0">
                <a:solidFill>
                  <a:schemeClr val="accent2">
                    <a:lumMod val="60000"/>
                    <a:lumOff val="40000"/>
                  </a:schemeClr>
                </a:solidFill>
              </a:rPr>
              <a:t>LEADERSHIP</a:t>
            </a:r>
            <a:r>
              <a:rPr lang="en-US" altLang="en-US" sz="4000" b="1" dirty="0">
                <a:solidFill>
                  <a:schemeClr val="bg1"/>
                </a:solidFill>
              </a:rPr>
              <a:t> TEAM</a:t>
            </a:r>
            <a:endParaRPr lang="en-US" altLang="en-US" sz="4000" b="1" dirty="0">
              <a:solidFill>
                <a:schemeClr val="bg1"/>
              </a:solidFill>
              <a:latin typeface="+mn-lt"/>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139" y="3384089"/>
            <a:ext cx="695325" cy="38100"/>
          </a:xfrm>
          <a:prstGeom prst="rect">
            <a:avLst/>
          </a:prstGeom>
        </p:spPr>
      </p:pic>
      <p:sp>
        <p:nvSpPr>
          <p:cNvPr id="12" name="Title 1"/>
          <p:cNvSpPr txBox="1">
            <a:spLocks/>
          </p:cNvSpPr>
          <p:nvPr/>
        </p:nvSpPr>
        <p:spPr>
          <a:xfrm>
            <a:off x="338969" y="3387810"/>
            <a:ext cx="3659660" cy="128244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00" dirty="0">
                <a:solidFill>
                  <a:schemeClr val="bg1"/>
                </a:solidFill>
              </a:rPr>
              <a:t>The STPL Leadership team is comprised of a diverse team of globally </a:t>
            </a:r>
            <a:r>
              <a:rPr lang="en-US" sz="1100" dirty="0" smtClean="0">
                <a:solidFill>
                  <a:schemeClr val="bg1"/>
                </a:solidFill>
              </a:rPr>
              <a:t>recognized </a:t>
            </a:r>
            <a:r>
              <a:rPr lang="en-US" sz="1100" dirty="0">
                <a:solidFill>
                  <a:schemeClr val="bg1"/>
                </a:solidFill>
              </a:rPr>
              <a:t>executives with a combined </a:t>
            </a:r>
            <a:r>
              <a:rPr lang="en-US" sz="1100" dirty="0" smtClean="0">
                <a:solidFill>
                  <a:schemeClr val="bg1"/>
                </a:solidFill>
              </a:rPr>
              <a:t>150</a:t>
            </a:r>
            <a:r>
              <a:rPr lang="en-US" sz="1100" dirty="0">
                <a:solidFill>
                  <a:schemeClr val="bg1"/>
                </a:solidFill>
              </a:rPr>
              <a:t>+ years of business experience in engineering and design, product lifecycle management, manufacturing enterprise IT and innovation.</a:t>
            </a:r>
            <a:r>
              <a:rPr lang="en-US" altLang="en-US" sz="1100" dirty="0" smtClean="0">
                <a:solidFill>
                  <a:schemeClr val="bg1"/>
                </a:solidFill>
              </a:rPr>
              <a:t/>
            </a:r>
            <a:br>
              <a:rPr lang="en-US" altLang="en-US" sz="1100" dirty="0" smtClean="0">
                <a:solidFill>
                  <a:schemeClr val="bg1"/>
                </a:solidFill>
              </a:rPr>
            </a:br>
            <a:endParaRPr lang="en-US" sz="1100" dirty="0" smtClean="0">
              <a:solidFill>
                <a:schemeClr val="bg1"/>
              </a:solidFill>
              <a:latin typeface="+mn-lt"/>
            </a:endParaRPr>
          </a:p>
        </p:txBody>
      </p:sp>
    </p:spTree>
    <p:extLst>
      <p:ext uri="{BB962C8B-B14F-4D97-AF65-F5344CB8AC3E}">
        <p14:creationId xmlns:p14="http://schemas.microsoft.com/office/powerpoint/2010/main" val="28259169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Picture 10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6153" y="0"/>
            <a:ext cx="2395847" cy="6858000"/>
          </a:xfrm>
          <a:prstGeom prst="rect">
            <a:avLst/>
          </a:prstGeom>
        </p:spPr>
      </p:pic>
      <p:sp>
        <p:nvSpPr>
          <p:cNvPr id="4" name="Subtitle 2"/>
          <p:cNvSpPr txBox="1">
            <a:spLocks/>
          </p:cNvSpPr>
          <p:nvPr/>
        </p:nvSpPr>
        <p:spPr>
          <a:xfrm>
            <a:off x="371178" y="248370"/>
            <a:ext cx="6650836" cy="6675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None/>
              <a:defRPr/>
            </a:pPr>
            <a:r>
              <a:rPr lang="en-US" altLang="en-US" b="1" dirty="0" smtClean="0">
                <a:solidFill>
                  <a:schemeClr val="accent1">
                    <a:lumMod val="50000"/>
                  </a:schemeClr>
                </a:solidFill>
                <a:latin typeface="Arial Narrow" panose="020B0606020202030204" pitchFamily="34" charset="0"/>
              </a:rPr>
              <a:t>LEADERSHIP </a:t>
            </a:r>
            <a:r>
              <a:rPr lang="en-US" altLang="en-US" b="1" dirty="0" smtClean="0">
                <a:solidFill>
                  <a:schemeClr val="accent2"/>
                </a:solidFill>
                <a:latin typeface="Arial Narrow" panose="020B0606020202030204" pitchFamily="34" charset="0"/>
              </a:rPr>
              <a:t>TEAM</a:t>
            </a:r>
            <a:endParaRPr lang="en-US" altLang="en-US" b="1" dirty="0">
              <a:solidFill>
                <a:schemeClr val="accent2"/>
              </a:solidFill>
              <a:latin typeface="Arial Narrow" panose="020B060602020203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526" y="814565"/>
            <a:ext cx="695325" cy="38100"/>
          </a:xfrm>
          <a:prstGeom prst="rect">
            <a:avLst/>
          </a:prstGeom>
        </p:spPr>
      </p:pic>
      <p:sp>
        <p:nvSpPr>
          <p:cNvPr id="9" name="Rectangle 8"/>
          <p:cNvSpPr/>
          <p:nvPr/>
        </p:nvSpPr>
        <p:spPr>
          <a:xfrm>
            <a:off x="1824792" y="1352820"/>
            <a:ext cx="1180499" cy="261610"/>
          </a:xfrm>
          <a:prstGeom prst="rect">
            <a:avLst/>
          </a:prstGeom>
        </p:spPr>
        <p:txBody>
          <a:bodyPr wrap="square">
            <a:spAutoFit/>
          </a:bodyPr>
          <a:lstStyle/>
          <a:p>
            <a:pPr>
              <a:spcBef>
                <a:spcPct val="0"/>
              </a:spcBef>
              <a:defRPr/>
            </a:pPr>
            <a:r>
              <a:rPr lang="en-US" altLang="en-US" sz="1100" b="1" dirty="0" smtClean="0">
                <a:solidFill>
                  <a:srgbClr val="4D4D4D"/>
                </a:solidFill>
                <a:latin typeface="Arial (Body)"/>
                <a:cs typeface="Arial" panose="020B0604020202020204" pitchFamily="34" charset="0"/>
              </a:rPr>
              <a:t>BIBEK SINGH</a:t>
            </a:r>
            <a:endParaRPr lang="en-US" altLang="en-US" sz="1100" b="1" dirty="0">
              <a:solidFill>
                <a:srgbClr val="4D4D4D"/>
              </a:solidFill>
            </a:endParaRPr>
          </a:p>
        </p:txBody>
      </p:sp>
      <p:sp>
        <p:nvSpPr>
          <p:cNvPr id="2" name="TextBox 1"/>
          <p:cNvSpPr txBox="1"/>
          <p:nvPr/>
        </p:nvSpPr>
        <p:spPr>
          <a:xfrm>
            <a:off x="1824792" y="1570031"/>
            <a:ext cx="4041727" cy="1785104"/>
          </a:xfrm>
          <a:prstGeom prst="rect">
            <a:avLst/>
          </a:prstGeom>
          <a:noFill/>
        </p:spPr>
        <p:txBody>
          <a:bodyPr wrap="square" rtlCol="0">
            <a:spAutoFit/>
          </a:bodyPr>
          <a:lstStyle/>
          <a:p>
            <a:pPr>
              <a:spcBef>
                <a:spcPct val="0"/>
              </a:spcBef>
            </a:pPr>
            <a:r>
              <a:rPr lang="en-US" altLang="en-US" sz="1100" dirty="0" err="1">
                <a:solidFill>
                  <a:schemeClr val="tx1">
                    <a:lumMod val="50000"/>
                    <a:lumOff val="50000"/>
                  </a:schemeClr>
                </a:solidFill>
                <a:cs typeface="Arial" panose="020B0604020202020204" pitchFamily="34" charset="0"/>
              </a:rPr>
              <a:t>Bibek</a:t>
            </a:r>
            <a:r>
              <a:rPr lang="en-US" altLang="en-US" sz="1100" dirty="0">
                <a:solidFill>
                  <a:schemeClr val="tx1">
                    <a:lumMod val="50000"/>
                    <a:lumOff val="50000"/>
                  </a:schemeClr>
                </a:solidFill>
                <a:cs typeface="Arial" panose="020B0604020202020204" pitchFamily="34" charset="0"/>
              </a:rPr>
              <a:t> Singh is a Senior Project Manager at STPL. Prior to STPL, he spent over 17 years at Infosys Limited. He is an alumni of IIT Kanpur and IIM Calcutta. He also holds international certifications like PMP, ITIL, CSQA &amp; Competent Leader from Toastmasters. He has expertise in managing large projects, coordinating with stakeholders and team management. He has over 7 </a:t>
            </a:r>
            <a:r>
              <a:rPr lang="en-US" altLang="en-US" sz="1100" dirty="0" err="1">
                <a:solidFill>
                  <a:schemeClr val="tx1">
                    <a:lumMod val="50000"/>
                    <a:lumOff val="50000"/>
                  </a:schemeClr>
                </a:solidFill>
                <a:cs typeface="Arial" panose="020B0604020202020204" pitchFamily="34" charset="0"/>
              </a:rPr>
              <a:t>yrs</a:t>
            </a:r>
            <a:r>
              <a:rPr lang="en-US" altLang="en-US" sz="1100" dirty="0">
                <a:solidFill>
                  <a:schemeClr val="tx1">
                    <a:lumMod val="50000"/>
                    <a:lumOff val="50000"/>
                  </a:schemeClr>
                </a:solidFill>
                <a:cs typeface="Arial" panose="020B0604020202020204" pitchFamily="34" charset="0"/>
              </a:rPr>
              <a:t> of international work experience and has been to countries like UK, Germany and USA for various project &amp; sales assignments. He has won numerous awards including “Infosys Excellence Award”, the topmost award at Infosys Limited.</a:t>
            </a:r>
            <a:endParaRPr lang="en-US" altLang="en-US" sz="1100" dirty="0" smtClean="0">
              <a:solidFill>
                <a:schemeClr val="tx1">
                  <a:lumMod val="50000"/>
                  <a:lumOff val="50000"/>
                </a:schemeClr>
              </a:solidFill>
              <a:cs typeface="Arial" panose="020B0604020202020204" pitchFamily="34" charset="0"/>
            </a:endParaRPr>
          </a:p>
        </p:txBody>
      </p:sp>
      <p:sp>
        <p:nvSpPr>
          <p:cNvPr id="30" name="TextBox 29"/>
          <p:cNvSpPr txBox="1"/>
          <p:nvPr/>
        </p:nvSpPr>
        <p:spPr>
          <a:xfrm>
            <a:off x="2670394" y="1345340"/>
            <a:ext cx="1880863" cy="261610"/>
          </a:xfrm>
          <a:prstGeom prst="rect">
            <a:avLst/>
          </a:prstGeom>
          <a:noFill/>
        </p:spPr>
        <p:txBody>
          <a:bodyPr wrap="square" rtlCol="0">
            <a:spAutoFit/>
          </a:bodyPr>
          <a:lstStyle/>
          <a:p>
            <a:pPr algn="ctr">
              <a:spcBef>
                <a:spcPct val="0"/>
              </a:spcBef>
            </a:pPr>
            <a:r>
              <a:rPr lang="en-US" altLang="en-US" sz="1100" dirty="0" smtClean="0">
                <a:solidFill>
                  <a:schemeClr val="bg2">
                    <a:lumMod val="50000"/>
                  </a:schemeClr>
                </a:solidFill>
                <a:latin typeface="Arial (Body)"/>
                <a:cs typeface="Arial" panose="020B0604020202020204" pitchFamily="34" charset="0"/>
              </a:rPr>
              <a:t>(Sr</a:t>
            </a:r>
            <a:r>
              <a:rPr lang="en-US" altLang="en-US" sz="1100" dirty="0">
                <a:solidFill>
                  <a:schemeClr val="bg2">
                    <a:lumMod val="50000"/>
                  </a:schemeClr>
                </a:solidFill>
                <a:latin typeface="Arial (Body)"/>
                <a:cs typeface="Arial" panose="020B0604020202020204" pitchFamily="34" charset="0"/>
              </a:rPr>
              <a:t>.</a:t>
            </a:r>
            <a:r>
              <a:rPr lang="en-US" altLang="en-US" sz="1100" dirty="0" smtClean="0">
                <a:solidFill>
                  <a:schemeClr val="bg2">
                    <a:lumMod val="50000"/>
                  </a:schemeClr>
                </a:solidFill>
                <a:latin typeface="Arial (Body)"/>
                <a:cs typeface="Arial" panose="020B0604020202020204" pitchFamily="34" charset="0"/>
              </a:rPr>
              <a:t> </a:t>
            </a:r>
            <a:r>
              <a:rPr lang="en-US" altLang="en-US" sz="1100" dirty="0">
                <a:solidFill>
                  <a:schemeClr val="bg2">
                    <a:lumMod val="50000"/>
                  </a:schemeClr>
                </a:solidFill>
                <a:latin typeface="Arial (Body)"/>
                <a:cs typeface="Arial" panose="020B0604020202020204" pitchFamily="34" charset="0"/>
              </a:rPr>
              <a:t>Project Manager)</a:t>
            </a:r>
          </a:p>
        </p:txBody>
      </p:sp>
      <p:sp>
        <p:nvSpPr>
          <p:cNvPr id="51" name="Rectangle 50"/>
          <p:cNvSpPr/>
          <p:nvPr/>
        </p:nvSpPr>
        <p:spPr>
          <a:xfrm>
            <a:off x="7063183" y="1407439"/>
            <a:ext cx="2209927" cy="261610"/>
          </a:xfrm>
          <a:prstGeom prst="rect">
            <a:avLst/>
          </a:prstGeom>
        </p:spPr>
        <p:txBody>
          <a:bodyPr wrap="square">
            <a:spAutoFit/>
          </a:bodyPr>
          <a:lstStyle/>
          <a:p>
            <a:pPr algn="ctr">
              <a:spcBef>
                <a:spcPct val="0"/>
              </a:spcBef>
              <a:defRPr/>
            </a:pPr>
            <a:r>
              <a:rPr lang="en-US" altLang="en-US" sz="1100" b="1" dirty="0" smtClean="0">
                <a:solidFill>
                  <a:srgbClr val="4D4D4D"/>
                </a:solidFill>
                <a:latin typeface="Arial (Body)"/>
                <a:cs typeface="Arial" panose="020B0604020202020204" pitchFamily="34" charset="0"/>
              </a:rPr>
              <a:t>SHOBHIT KAPOOR</a:t>
            </a:r>
            <a:endParaRPr lang="en-US" altLang="en-US" sz="1100" b="1" dirty="0">
              <a:solidFill>
                <a:srgbClr val="4D4D4D"/>
              </a:solidFill>
            </a:endParaRPr>
          </a:p>
        </p:txBody>
      </p:sp>
      <p:sp>
        <p:nvSpPr>
          <p:cNvPr id="52" name="TextBox 51"/>
          <p:cNvSpPr txBox="1"/>
          <p:nvPr/>
        </p:nvSpPr>
        <p:spPr>
          <a:xfrm>
            <a:off x="7449367" y="1642586"/>
            <a:ext cx="3540365" cy="1277273"/>
          </a:xfrm>
          <a:prstGeom prst="rect">
            <a:avLst/>
          </a:prstGeom>
          <a:noFill/>
        </p:spPr>
        <p:txBody>
          <a:bodyPr wrap="square" rtlCol="0">
            <a:spAutoFit/>
          </a:bodyPr>
          <a:lstStyle/>
          <a:p>
            <a:pPr>
              <a:spcBef>
                <a:spcPct val="0"/>
              </a:spcBef>
            </a:pPr>
            <a:r>
              <a:rPr lang="en-US" altLang="en-US" sz="1100" dirty="0" err="1">
                <a:solidFill>
                  <a:schemeClr val="tx1">
                    <a:lumMod val="50000"/>
                    <a:lumOff val="50000"/>
                  </a:schemeClr>
                </a:solidFill>
                <a:cs typeface="Arial" panose="020B0604020202020204" pitchFamily="34" charset="0"/>
              </a:rPr>
              <a:t>Shobhit</a:t>
            </a:r>
            <a:r>
              <a:rPr lang="en-US" altLang="en-US" sz="1100" dirty="0">
                <a:solidFill>
                  <a:schemeClr val="tx1">
                    <a:lumMod val="50000"/>
                    <a:lumOff val="50000"/>
                  </a:schemeClr>
                </a:solidFill>
                <a:cs typeface="Arial" panose="020B0604020202020204" pitchFamily="34" charset="0"/>
              </a:rPr>
              <a:t> Kapoor, (Business Analyst) brings in his ability to align the systems with business objectives and its implicit needs. Backed by a sound IT career in various organizations like Infosys, TCS, he has a unique way of streamlining projects into process-bound assignments. The IIT Kanpur Alumni has a different and varied perspective to almost everything</a:t>
            </a:r>
          </a:p>
        </p:txBody>
      </p:sp>
      <p:sp>
        <p:nvSpPr>
          <p:cNvPr id="54" name="TextBox 53"/>
          <p:cNvSpPr txBox="1"/>
          <p:nvPr/>
        </p:nvSpPr>
        <p:spPr>
          <a:xfrm>
            <a:off x="8663751" y="1401736"/>
            <a:ext cx="1656633" cy="261610"/>
          </a:xfrm>
          <a:prstGeom prst="rect">
            <a:avLst/>
          </a:prstGeom>
          <a:noFill/>
        </p:spPr>
        <p:txBody>
          <a:bodyPr wrap="square" rtlCol="0">
            <a:spAutoFit/>
          </a:bodyPr>
          <a:lstStyle/>
          <a:p>
            <a:pPr algn="ctr">
              <a:spcBef>
                <a:spcPct val="0"/>
              </a:spcBef>
            </a:pPr>
            <a:r>
              <a:rPr lang="en-US" altLang="en-US" sz="1100" dirty="0">
                <a:solidFill>
                  <a:schemeClr val="bg2">
                    <a:lumMod val="50000"/>
                  </a:schemeClr>
                </a:solidFill>
                <a:latin typeface="Arial (Body)"/>
                <a:cs typeface="Arial" panose="020B0604020202020204" pitchFamily="34" charset="0"/>
              </a:rPr>
              <a:t>(Business Analyst)</a:t>
            </a:r>
          </a:p>
        </p:txBody>
      </p:sp>
      <p:sp>
        <p:nvSpPr>
          <p:cNvPr id="56" name="Rectangle 55"/>
          <p:cNvSpPr/>
          <p:nvPr/>
        </p:nvSpPr>
        <p:spPr>
          <a:xfrm>
            <a:off x="1372458" y="3681634"/>
            <a:ext cx="2209927" cy="261610"/>
          </a:xfrm>
          <a:prstGeom prst="rect">
            <a:avLst/>
          </a:prstGeom>
        </p:spPr>
        <p:txBody>
          <a:bodyPr wrap="square">
            <a:spAutoFit/>
          </a:bodyPr>
          <a:lstStyle/>
          <a:p>
            <a:pPr algn="ctr">
              <a:spcBef>
                <a:spcPct val="0"/>
              </a:spcBef>
              <a:defRPr/>
            </a:pPr>
            <a:r>
              <a:rPr lang="en-US" altLang="en-US" sz="1100" b="1" dirty="0">
                <a:solidFill>
                  <a:srgbClr val="4D4D4D"/>
                </a:solidFill>
                <a:latin typeface="Arial (Body)"/>
                <a:cs typeface="Arial" panose="020B0604020202020204" pitchFamily="34" charset="0"/>
              </a:rPr>
              <a:t> </a:t>
            </a:r>
            <a:r>
              <a:rPr lang="en-US" altLang="en-US" sz="1100" b="1" dirty="0" smtClean="0">
                <a:solidFill>
                  <a:srgbClr val="4D4D4D"/>
                </a:solidFill>
                <a:latin typeface="Arial (Body)"/>
                <a:cs typeface="Arial" panose="020B0604020202020204" pitchFamily="34" charset="0"/>
              </a:rPr>
              <a:t>RAHUL SHARMA</a:t>
            </a:r>
            <a:endParaRPr lang="en-US" altLang="en-US" sz="1100" b="1" dirty="0">
              <a:solidFill>
                <a:srgbClr val="4D4D4D"/>
              </a:solidFill>
            </a:endParaRPr>
          </a:p>
        </p:txBody>
      </p:sp>
      <p:sp>
        <p:nvSpPr>
          <p:cNvPr id="57" name="TextBox 56"/>
          <p:cNvSpPr txBox="1"/>
          <p:nvPr/>
        </p:nvSpPr>
        <p:spPr>
          <a:xfrm>
            <a:off x="1824791" y="3900194"/>
            <a:ext cx="3941009" cy="1446550"/>
          </a:xfrm>
          <a:prstGeom prst="rect">
            <a:avLst/>
          </a:prstGeom>
          <a:noFill/>
        </p:spPr>
        <p:txBody>
          <a:bodyPr wrap="square" rtlCol="0">
            <a:spAutoFit/>
          </a:bodyPr>
          <a:lstStyle/>
          <a:p>
            <a:pPr>
              <a:spcBef>
                <a:spcPct val="0"/>
              </a:spcBef>
            </a:pPr>
            <a:r>
              <a:rPr lang="en-US" altLang="en-US" sz="1100" dirty="0" smtClean="0">
                <a:solidFill>
                  <a:schemeClr val="tx1">
                    <a:lumMod val="50000"/>
                    <a:lumOff val="50000"/>
                  </a:schemeClr>
                </a:solidFill>
                <a:cs typeface="Arial" panose="020B0604020202020204" pitchFamily="34" charset="0"/>
              </a:rPr>
              <a:t>Rahul </a:t>
            </a:r>
            <a:r>
              <a:rPr lang="en-US" altLang="en-US" sz="1100" dirty="0">
                <a:solidFill>
                  <a:schemeClr val="tx1">
                    <a:lumMod val="50000"/>
                    <a:lumOff val="50000"/>
                  </a:schemeClr>
                </a:solidFill>
                <a:cs typeface="Arial" panose="020B0604020202020204" pitchFamily="34" charset="0"/>
              </a:rPr>
              <a:t>is a Technical Architect with more than 13 years of experience, with proven track record for providing successful solutions, spanning multiple technology platforms &amp; products across different geographies and domains. He has delivered multiple solutions and has driven agile teams. His solutions ranges from Web, Mobility, IOT, Big data and Cloud. He has Product engineering experience starting from the stage of conceptualization to RTM.</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178" y="1382298"/>
            <a:ext cx="1238250" cy="123825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553" y="3672406"/>
            <a:ext cx="1238250" cy="1238250"/>
          </a:xfrm>
          <a:prstGeom prst="rect">
            <a:avLst/>
          </a:prstGeom>
        </p:spPr>
      </p:pic>
      <p:sp>
        <p:nvSpPr>
          <p:cNvPr id="22" name="TextBox 21"/>
          <p:cNvSpPr txBox="1"/>
          <p:nvPr/>
        </p:nvSpPr>
        <p:spPr>
          <a:xfrm>
            <a:off x="2981691" y="3660109"/>
            <a:ext cx="1880863" cy="261610"/>
          </a:xfrm>
          <a:prstGeom prst="rect">
            <a:avLst/>
          </a:prstGeom>
          <a:noFill/>
        </p:spPr>
        <p:txBody>
          <a:bodyPr wrap="square" rtlCol="0">
            <a:spAutoFit/>
          </a:bodyPr>
          <a:lstStyle/>
          <a:p>
            <a:pPr algn="ctr">
              <a:spcBef>
                <a:spcPct val="0"/>
              </a:spcBef>
            </a:pPr>
            <a:r>
              <a:rPr lang="en-US" altLang="en-US" sz="1100" dirty="0" smtClean="0">
                <a:solidFill>
                  <a:schemeClr val="bg2">
                    <a:lumMod val="50000"/>
                  </a:schemeClr>
                </a:solidFill>
                <a:latin typeface="Arial (Body)"/>
                <a:cs typeface="Arial" panose="020B0604020202020204" pitchFamily="34" charset="0"/>
              </a:rPr>
              <a:t>(Sr</a:t>
            </a:r>
            <a:r>
              <a:rPr lang="en-US" altLang="en-US" sz="1100" dirty="0">
                <a:solidFill>
                  <a:schemeClr val="bg2">
                    <a:lumMod val="50000"/>
                  </a:schemeClr>
                </a:solidFill>
                <a:latin typeface="Arial (Body)"/>
                <a:cs typeface="Arial" panose="020B0604020202020204" pitchFamily="34" charset="0"/>
              </a:rPr>
              <a:t>.</a:t>
            </a:r>
            <a:r>
              <a:rPr lang="en-US" altLang="en-US" sz="1100" dirty="0" smtClean="0">
                <a:solidFill>
                  <a:schemeClr val="bg2">
                    <a:lumMod val="50000"/>
                  </a:schemeClr>
                </a:solidFill>
                <a:latin typeface="Arial (Body)"/>
                <a:cs typeface="Arial" panose="020B0604020202020204" pitchFamily="34" charset="0"/>
              </a:rPr>
              <a:t> </a:t>
            </a:r>
            <a:r>
              <a:rPr lang="en-US" altLang="en-US" sz="1100" dirty="0">
                <a:solidFill>
                  <a:schemeClr val="bg2">
                    <a:lumMod val="50000"/>
                  </a:schemeClr>
                </a:solidFill>
                <a:latin typeface="Arial (Body)"/>
                <a:cs typeface="Arial" panose="020B0604020202020204" pitchFamily="34" charset="0"/>
              </a:rPr>
              <a:t>Technical Architect )</a:t>
            </a:r>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79809" y="1432909"/>
            <a:ext cx="1238250" cy="1238250"/>
          </a:xfrm>
          <a:prstGeom prst="rect">
            <a:avLst/>
          </a:prstGeom>
        </p:spPr>
      </p:pic>
    </p:spTree>
    <p:extLst>
      <p:ext uri="{BB962C8B-B14F-4D97-AF65-F5344CB8AC3E}">
        <p14:creationId xmlns:p14="http://schemas.microsoft.com/office/powerpoint/2010/main" val="34101244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9416" y="2856"/>
            <a:ext cx="10272584" cy="686061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771408" cy="6858000"/>
          </a:xfrm>
          <a:prstGeom prst="rect">
            <a:avLst/>
          </a:prstGeom>
        </p:spPr>
      </p:pic>
      <p:sp>
        <p:nvSpPr>
          <p:cNvPr id="2" name="Title 1"/>
          <p:cNvSpPr>
            <a:spLocks noGrp="1"/>
          </p:cNvSpPr>
          <p:nvPr>
            <p:ph type="title"/>
          </p:nvPr>
        </p:nvSpPr>
        <p:spPr>
          <a:xfrm>
            <a:off x="318185" y="2365258"/>
            <a:ext cx="3774989" cy="1282442"/>
          </a:xfrm>
        </p:spPr>
        <p:txBody>
          <a:bodyPr>
            <a:normAutofit/>
          </a:bodyPr>
          <a:lstStyle/>
          <a:p>
            <a:pPr>
              <a:defRPr/>
            </a:pPr>
            <a:r>
              <a:rPr lang="en-US" altLang="en-US" sz="4000" b="1" dirty="0" smtClean="0">
                <a:solidFill>
                  <a:schemeClr val="accent2">
                    <a:lumMod val="60000"/>
                    <a:lumOff val="40000"/>
                  </a:schemeClr>
                </a:solidFill>
                <a:latin typeface="+mn-lt"/>
              </a:rPr>
              <a:t>SRM</a:t>
            </a:r>
            <a:r>
              <a:rPr lang="en-US" altLang="en-US" sz="4000" b="1" dirty="0" smtClean="0">
                <a:solidFill>
                  <a:schemeClr val="bg1"/>
                </a:solidFill>
                <a:latin typeface="+mn-lt"/>
              </a:rPr>
              <a:t> GROUP</a:t>
            </a:r>
            <a:endParaRPr lang="en-US" altLang="en-US" sz="4000" b="1" dirty="0">
              <a:solidFill>
                <a:schemeClr val="bg1"/>
              </a:solidFill>
              <a:latin typeface="+mn-lt"/>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753" y="3384089"/>
            <a:ext cx="695325" cy="38100"/>
          </a:xfrm>
          <a:prstGeom prst="rect">
            <a:avLst/>
          </a:prstGeom>
        </p:spPr>
      </p:pic>
      <p:sp>
        <p:nvSpPr>
          <p:cNvPr id="12" name="Title 1"/>
          <p:cNvSpPr txBox="1">
            <a:spLocks/>
          </p:cNvSpPr>
          <p:nvPr/>
        </p:nvSpPr>
        <p:spPr>
          <a:xfrm>
            <a:off x="318185" y="3387810"/>
            <a:ext cx="3659660" cy="128244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altLang="en-US" sz="1200" b="1" dirty="0">
                <a:solidFill>
                  <a:schemeClr val="bg1"/>
                </a:solidFill>
              </a:rPr>
              <a:t>SRM </a:t>
            </a:r>
            <a:r>
              <a:rPr lang="en-US" altLang="en-US" sz="1200" b="1" dirty="0" err="1">
                <a:solidFill>
                  <a:schemeClr val="bg1"/>
                </a:solidFill>
              </a:rPr>
              <a:t>Techsol</a:t>
            </a:r>
            <a:r>
              <a:rPr lang="en-US" altLang="en-US" sz="1200" b="1" dirty="0">
                <a:solidFill>
                  <a:schemeClr val="bg1"/>
                </a:solidFill>
              </a:rPr>
              <a:t> Pvt. Ltd.</a:t>
            </a:r>
            <a:r>
              <a:rPr lang="en-US" altLang="en-US" sz="1200" dirty="0">
                <a:solidFill>
                  <a:schemeClr val="bg1"/>
                </a:solidFill>
              </a:rPr>
              <a:t> </a:t>
            </a:r>
            <a:r>
              <a:rPr lang="en-US" altLang="en-US" sz="1100" dirty="0" smtClean="0">
                <a:solidFill>
                  <a:schemeClr val="bg1"/>
                </a:solidFill>
              </a:rPr>
              <a:t>is </a:t>
            </a:r>
            <a:r>
              <a:rPr lang="en-US" altLang="en-US" sz="1100" dirty="0">
                <a:solidFill>
                  <a:schemeClr val="bg1"/>
                </a:solidFill>
              </a:rPr>
              <a:t>one of the leading web development service provider catering result-oriented and cost-competitive solutions to it’s global clientele. </a:t>
            </a:r>
          </a:p>
          <a:p>
            <a:r>
              <a:rPr lang="en-US" altLang="en-US" sz="1100" dirty="0" smtClean="0">
                <a:solidFill>
                  <a:schemeClr val="bg1"/>
                </a:solidFill>
              </a:rPr>
              <a:t/>
            </a:r>
            <a:br>
              <a:rPr lang="en-US" altLang="en-US" sz="1100" dirty="0" smtClean="0">
                <a:solidFill>
                  <a:schemeClr val="bg1"/>
                </a:solidFill>
              </a:rPr>
            </a:br>
            <a:endParaRPr lang="en-US" sz="1100" dirty="0" smtClean="0">
              <a:solidFill>
                <a:schemeClr val="bg1"/>
              </a:solidFill>
              <a:latin typeface="+mn-lt"/>
            </a:endParaRPr>
          </a:p>
        </p:txBody>
      </p:sp>
    </p:spTree>
    <p:extLst>
      <p:ext uri="{BB962C8B-B14F-4D97-AF65-F5344CB8AC3E}">
        <p14:creationId xmlns:p14="http://schemas.microsoft.com/office/powerpoint/2010/main" val="39262044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Picture 10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95847" cy="6858000"/>
          </a:xfrm>
          <a:prstGeom prst="rect">
            <a:avLst/>
          </a:prstGeom>
        </p:spPr>
      </p:pic>
      <p:sp>
        <p:nvSpPr>
          <p:cNvPr id="4" name="Subtitle 2"/>
          <p:cNvSpPr txBox="1">
            <a:spLocks/>
          </p:cNvSpPr>
          <p:nvPr/>
        </p:nvSpPr>
        <p:spPr>
          <a:xfrm>
            <a:off x="2584910" y="280061"/>
            <a:ext cx="4143632" cy="6675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b="1" dirty="0">
                <a:solidFill>
                  <a:schemeClr val="accent1">
                    <a:lumMod val="50000"/>
                  </a:schemeClr>
                </a:solidFill>
                <a:latin typeface="Arial Narrow" panose="020B0606020202030204" pitchFamily="34" charset="0"/>
              </a:rPr>
              <a:t>SRM GROUP </a:t>
            </a:r>
            <a:r>
              <a:rPr lang="en-US" altLang="en-US" b="1" dirty="0">
                <a:solidFill>
                  <a:schemeClr val="accent2"/>
                </a:solidFill>
                <a:latin typeface="Arial Narrow" panose="020B0606020202030204" pitchFamily="34" charset="0"/>
              </a:rPr>
              <a:t>OVERVIEW</a:t>
            </a:r>
            <a:endParaRPr lang="en-US" b="1" dirty="0">
              <a:solidFill>
                <a:schemeClr val="accent2"/>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2257" y="846256"/>
            <a:ext cx="695325" cy="38100"/>
          </a:xfrm>
          <a:prstGeom prst="rect">
            <a:avLst/>
          </a:prstGeom>
        </p:spPr>
      </p:pic>
      <p:sp>
        <p:nvSpPr>
          <p:cNvPr id="9" name="Rectangle 8"/>
          <p:cNvSpPr/>
          <p:nvPr/>
        </p:nvSpPr>
        <p:spPr>
          <a:xfrm>
            <a:off x="2673479" y="1777167"/>
            <a:ext cx="3873555" cy="615553"/>
          </a:xfrm>
          <a:prstGeom prst="rect">
            <a:avLst/>
          </a:prstGeom>
        </p:spPr>
        <p:txBody>
          <a:bodyPr wrap="square">
            <a:spAutoFit/>
          </a:bodyPr>
          <a:lstStyle/>
          <a:p>
            <a:pPr>
              <a:spcBef>
                <a:spcPct val="0"/>
              </a:spcBef>
              <a:defRPr/>
            </a:pPr>
            <a:r>
              <a:rPr lang="en-US" altLang="en-US" sz="1200" b="1" dirty="0">
                <a:solidFill>
                  <a:srgbClr val="4D4D4D"/>
                </a:solidFill>
              </a:rPr>
              <a:t>SRM </a:t>
            </a:r>
            <a:r>
              <a:rPr lang="en-US" altLang="en-US" sz="1200" b="1" dirty="0" err="1">
                <a:solidFill>
                  <a:srgbClr val="4D4D4D"/>
                </a:solidFill>
              </a:rPr>
              <a:t>Techsol</a:t>
            </a:r>
            <a:r>
              <a:rPr lang="en-US" altLang="en-US" sz="1200" b="1" dirty="0">
                <a:solidFill>
                  <a:srgbClr val="4D4D4D"/>
                </a:solidFill>
              </a:rPr>
              <a:t> Pvt. Ltd.</a:t>
            </a:r>
            <a:r>
              <a:rPr lang="en-US" altLang="en-US" sz="1200" dirty="0">
                <a:solidFill>
                  <a:srgbClr val="4D4D4D"/>
                </a:solidFill>
              </a:rPr>
              <a:t> (</a:t>
            </a:r>
            <a:r>
              <a:rPr lang="en-US" altLang="en-US" sz="1200" dirty="0">
                <a:solidFill>
                  <a:srgbClr val="4D4D4D"/>
                </a:solidFill>
                <a:hlinkClick r:id="rId4"/>
              </a:rPr>
              <a:t>www.stpl.biz</a:t>
            </a:r>
            <a:r>
              <a:rPr lang="en-US" altLang="en-US" sz="1200" dirty="0">
                <a:solidFill>
                  <a:srgbClr val="4D4D4D"/>
                </a:solidFill>
              </a:rPr>
              <a:t>) </a:t>
            </a:r>
            <a:r>
              <a:rPr lang="en-US" altLang="en-US" sz="1100" dirty="0">
                <a:solidFill>
                  <a:srgbClr val="4D4D4D"/>
                </a:solidFill>
              </a:rPr>
              <a:t>is one of the leading web development service provider catering result-oriented and cost-competitive solutions to it’s global clientele. </a:t>
            </a:r>
          </a:p>
        </p:txBody>
      </p:sp>
      <p:sp>
        <p:nvSpPr>
          <p:cNvPr id="10" name="TextBox 9"/>
          <p:cNvSpPr txBox="1"/>
          <p:nvPr/>
        </p:nvSpPr>
        <p:spPr>
          <a:xfrm>
            <a:off x="2652257" y="1473902"/>
            <a:ext cx="1728807" cy="307777"/>
          </a:xfrm>
          <a:prstGeom prst="rect">
            <a:avLst/>
          </a:prstGeom>
          <a:noFill/>
        </p:spPr>
        <p:txBody>
          <a:bodyPr wrap="none" rtlCol="0">
            <a:spAutoFit/>
          </a:bodyPr>
          <a:lstStyle/>
          <a:p>
            <a:r>
              <a:rPr lang="en-US" altLang="en-US" sz="1400" dirty="0">
                <a:solidFill>
                  <a:schemeClr val="accent2"/>
                </a:solidFill>
              </a:rPr>
              <a:t>SRM </a:t>
            </a:r>
            <a:r>
              <a:rPr lang="en-US" altLang="en-US" sz="1400" dirty="0" err="1">
                <a:solidFill>
                  <a:schemeClr val="accent2"/>
                </a:solidFill>
              </a:rPr>
              <a:t>Techsol</a:t>
            </a:r>
            <a:r>
              <a:rPr lang="en-US" altLang="en-US" sz="1400" dirty="0">
                <a:solidFill>
                  <a:schemeClr val="accent2"/>
                </a:solidFill>
              </a:rPr>
              <a:t> Pvt. Ltd.</a:t>
            </a:r>
          </a:p>
        </p:txBody>
      </p:sp>
      <p:sp>
        <p:nvSpPr>
          <p:cNvPr id="11" name="Rectangle 10"/>
          <p:cNvSpPr/>
          <p:nvPr/>
        </p:nvSpPr>
        <p:spPr>
          <a:xfrm>
            <a:off x="2639116" y="2659947"/>
            <a:ext cx="4326637" cy="1107996"/>
          </a:xfrm>
          <a:prstGeom prst="rect">
            <a:avLst/>
          </a:prstGeom>
        </p:spPr>
        <p:txBody>
          <a:bodyPr wrap="square">
            <a:spAutoFit/>
          </a:bodyPr>
          <a:lstStyle/>
          <a:p>
            <a:pPr>
              <a:spcBef>
                <a:spcPct val="0"/>
              </a:spcBef>
              <a:defRPr/>
            </a:pPr>
            <a:r>
              <a:rPr lang="en-US" altLang="en-US" sz="1100" dirty="0">
                <a:solidFill>
                  <a:srgbClr val="4D4D4D"/>
                </a:solidFill>
              </a:rPr>
              <a:t>Shri </a:t>
            </a:r>
            <a:r>
              <a:rPr lang="en-US" altLang="en-US" sz="1100" dirty="0" err="1">
                <a:solidFill>
                  <a:srgbClr val="4D4D4D"/>
                </a:solidFill>
              </a:rPr>
              <a:t>Ramswaroop</a:t>
            </a:r>
            <a:r>
              <a:rPr lang="en-US" altLang="en-US" sz="1100" dirty="0">
                <a:solidFill>
                  <a:srgbClr val="4D4D4D"/>
                </a:solidFill>
              </a:rPr>
              <a:t> Memorial Public School  (SRMPS) is a humble beginning in the enormous field of academics with a mission of developing confident individuals, infusing intense patriotic feelings, generating leadership and team spirit qualities and above all love and cooperation for fellow human beings. The School realizes its mission through the able guidance of the Advisory Board and Management.</a:t>
            </a:r>
          </a:p>
        </p:txBody>
      </p:sp>
      <p:sp>
        <p:nvSpPr>
          <p:cNvPr id="12" name="TextBox 11"/>
          <p:cNvSpPr txBox="1"/>
          <p:nvPr/>
        </p:nvSpPr>
        <p:spPr>
          <a:xfrm>
            <a:off x="2639116" y="2364279"/>
            <a:ext cx="3872214" cy="307777"/>
          </a:xfrm>
          <a:prstGeom prst="rect">
            <a:avLst/>
          </a:prstGeom>
          <a:noFill/>
        </p:spPr>
        <p:txBody>
          <a:bodyPr wrap="none" rtlCol="0">
            <a:spAutoFit/>
          </a:bodyPr>
          <a:lstStyle/>
          <a:p>
            <a:pPr>
              <a:spcBef>
                <a:spcPct val="0"/>
              </a:spcBef>
              <a:defRPr/>
            </a:pPr>
            <a:r>
              <a:rPr lang="en-US" altLang="en-US" sz="1400" dirty="0">
                <a:solidFill>
                  <a:schemeClr val="accent2"/>
                </a:solidFill>
              </a:rPr>
              <a:t>Shri </a:t>
            </a:r>
            <a:r>
              <a:rPr lang="en-US" altLang="en-US" sz="1400" dirty="0" err="1">
                <a:solidFill>
                  <a:schemeClr val="accent2"/>
                </a:solidFill>
              </a:rPr>
              <a:t>Ramswaroop</a:t>
            </a:r>
            <a:r>
              <a:rPr lang="en-US" altLang="en-US" sz="1400" dirty="0">
                <a:solidFill>
                  <a:schemeClr val="accent2"/>
                </a:solidFill>
              </a:rPr>
              <a:t> Memorial Public School (SRMPS)</a:t>
            </a:r>
          </a:p>
        </p:txBody>
      </p:sp>
      <p:sp>
        <p:nvSpPr>
          <p:cNvPr id="13" name="Rectangle 12"/>
          <p:cNvSpPr/>
          <p:nvPr/>
        </p:nvSpPr>
        <p:spPr>
          <a:xfrm>
            <a:off x="7533175" y="1777167"/>
            <a:ext cx="4387600" cy="938719"/>
          </a:xfrm>
          <a:prstGeom prst="rect">
            <a:avLst/>
          </a:prstGeom>
        </p:spPr>
        <p:txBody>
          <a:bodyPr wrap="square">
            <a:spAutoFit/>
          </a:bodyPr>
          <a:lstStyle/>
          <a:p>
            <a:pPr>
              <a:spcBef>
                <a:spcPct val="0"/>
              </a:spcBef>
              <a:defRPr/>
            </a:pPr>
            <a:r>
              <a:rPr lang="en-US" altLang="en-US" sz="1100" dirty="0">
                <a:solidFill>
                  <a:srgbClr val="4D4D4D"/>
                </a:solidFill>
              </a:rPr>
              <a:t>SRMES incorporated in 2015, is currently handling Government Projects of PUVVNL and </a:t>
            </a:r>
            <a:r>
              <a:rPr lang="en-US" altLang="en-US" sz="1100" dirty="0" err="1">
                <a:solidFill>
                  <a:srgbClr val="4D4D4D"/>
                </a:solidFill>
              </a:rPr>
              <a:t>CeGS</a:t>
            </a:r>
            <a:r>
              <a:rPr lang="en-US" altLang="en-US" sz="1100" dirty="0">
                <a:solidFill>
                  <a:srgbClr val="4D4D4D"/>
                </a:solidFill>
              </a:rPr>
              <a:t> Departments.</a:t>
            </a:r>
          </a:p>
          <a:p>
            <a:pPr>
              <a:spcBef>
                <a:spcPct val="0"/>
              </a:spcBef>
              <a:defRPr/>
            </a:pPr>
            <a:endParaRPr lang="en-US" altLang="en-US" sz="1100" dirty="0">
              <a:solidFill>
                <a:srgbClr val="4D4D4D"/>
              </a:solidFill>
            </a:endParaRPr>
          </a:p>
          <a:p>
            <a:pPr>
              <a:spcBef>
                <a:spcPct val="0"/>
              </a:spcBef>
              <a:defRPr/>
            </a:pPr>
            <a:r>
              <a:rPr lang="en-US" altLang="en-US" sz="1100" dirty="0">
                <a:solidFill>
                  <a:srgbClr val="4D4D4D"/>
                </a:solidFill>
              </a:rPr>
              <a:t>It is also planning to enter into LED Light Manufacturing very shortly as a part of regular growth and expansion policy of the SRM Group</a:t>
            </a:r>
          </a:p>
        </p:txBody>
      </p:sp>
      <p:sp>
        <p:nvSpPr>
          <p:cNvPr id="14" name="TextBox 13"/>
          <p:cNvSpPr txBox="1"/>
          <p:nvPr/>
        </p:nvSpPr>
        <p:spPr>
          <a:xfrm>
            <a:off x="7533175" y="1473902"/>
            <a:ext cx="4238082" cy="307777"/>
          </a:xfrm>
          <a:prstGeom prst="rect">
            <a:avLst/>
          </a:prstGeom>
          <a:noFill/>
        </p:spPr>
        <p:txBody>
          <a:bodyPr wrap="square" rtlCol="0">
            <a:spAutoFit/>
          </a:bodyPr>
          <a:lstStyle/>
          <a:p>
            <a:r>
              <a:rPr lang="en-US" altLang="en-US" sz="1400" dirty="0">
                <a:solidFill>
                  <a:schemeClr val="accent2"/>
                </a:solidFill>
              </a:rPr>
              <a:t>Shri </a:t>
            </a:r>
            <a:r>
              <a:rPr lang="en-US" altLang="en-US" sz="1400" dirty="0" err="1">
                <a:solidFill>
                  <a:schemeClr val="accent2"/>
                </a:solidFill>
              </a:rPr>
              <a:t>Ramswaroop</a:t>
            </a:r>
            <a:r>
              <a:rPr lang="en-US" altLang="en-US" sz="1400" dirty="0">
                <a:solidFill>
                  <a:schemeClr val="accent2"/>
                </a:solidFill>
              </a:rPr>
              <a:t> Multi Engineering Solutions Pvt. Ltd.</a:t>
            </a:r>
          </a:p>
        </p:txBody>
      </p:sp>
      <p:sp>
        <p:nvSpPr>
          <p:cNvPr id="15" name="Rectangle 14"/>
          <p:cNvSpPr/>
          <p:nvPr/>
        </p:nvSpPr>
        <p:spPr>
          <a:xfrm>
            <a:off x="7546640" y="3058710"/>
            <a:ext cx="4337549" cy="1107996"/>
          </a:xfrm>
          <a:prstGeom prst="rect">
            <a:avLst/>
          </a:prstGeom>
        </p:spPr>
        <p:txBody>
          <a:bodyPr wrap="square">
            <a:spAutoFit/>
          </a:bodyPr>
          <a:lstStyle/>
          <a:p>
            <a:pPr>
              <a:spcBef>
                <a:spcPct val="0"/>
              </a:spcBef>
              <a:defRPr/>
            </a:pPr>
            <a:r>
              <a:rPr lang="en-US" altLang="en-US" sz="1100" dirty="0">
                <a:solidFill>
                  <a:srgbClr val="4D4D4D"/>
                </a:solidFill>
              </a:rPr>
              <a:t>SRM Smart Hoop incorporated in 2012, is a dealership of Mercedes Benz Cars in U.P. with its showrooms at Lucknow and Kanpur and its workshop in Lucknow. As our group profile suggests we believe in strategic diversification and entrepreneurial approach towards business, which has helped us gain great levels of success, in a considerably short span, in every venture we have indulged in. </a:t>
            </a:r>
          </a:p>
        </p:txBody>
      </p:sp>
      <p:sp>
        <p:nvSpPr>
          <p:cNvPr id="16" name="TextBox 15"/>
          <p:cNvSpPr txBox="1"/>
          <p:nvPr/>
        </p:nvSpPr>
        <p:spPr>
          <a:xfrm>
            <a:off x="7533175" y="2738636"/>
            <a:ext cx="4351014" cy="307777"/>
          </a:xfrm>
          <a:prstGeom prst="rect">
            <a:avLst/>
          </a:prstGeom>
          <a:noFill/>
        </p:spPr>
        <p:txBody>
          <a:bodyPr wrap="square" rtlCol="0">
            <a:spAutoFit/>
          </a:bodyPr>
          <a:lstStyle/>
          <a:p>
            <a:pPr>
              <a:spcBef>
                <a:spcPct val="0"/>
              </a:spcBef>
              <a:defRPr/>
            </a:pPr>
            <a:r>
              <a:rPr lang="en-US" altLang="en-US" sz="1400" dirty="0">
                <a:solidFill>
                  <a:schemeClr val="accent2"/>
                </a:solidFill>
              </a:rPr>
              <a:t>SRM Smart Hoops Pvt. Ltd</a:t>
            </a:r>
            <a:r>
              <a:rPr lang="en-US" altLang="en-US" sz="1400" dirty="0" smtClean="0">
                <a:solidFill>
                  <a:schemeClr val="accent2"/>
                </a:solidFill>
              </a:rPr>
              <a:t>. (SRM STAR)</a:t>
            </a:r>
            <a:endParaRPr lang="en-US" altLang="en-US" sz="1400" dirty="0">
              <a:solidFill>
                <a:schemeClr val="accent2"/>
              </a:solidFill>
            </a:endParaRPr>
          </a:p>
        </p:txBody>
      </p:sp>
      <p:sp>
        <p:nvSpPr>
          <p:cNvPr id="55" name="Rectangle 54"/>
          <p:cNvSpPr/>
          <p:nvPr/>
        </p:nvSpPr>
        <p:spPr>
          <a:xfrm>
            <a:off x="2594525" y="4252985"/>
            <a:ext cx="4333497" cy="769441"/>
          </a:xfrm>
          <a:prstGeom prst="rect">
            <a:avLst/>
          </a:prstGeom>
        </p:spPr>
        <p:txBody>
          <a:bodyPr wrap="square">
            <a:spAutoFit/>
          </a:bodyPr>
          <a:lstStyle/>
          <a:p>
            <a:pPr>
              <a:spcBef>
                <a:spcPct val="0"/>
              </a:spcBef>
              <a:defRPr/>
            </a:pPr>
            <a:r>
              <a:rPr lang="en-US" altLang="en-US" sz="1100" dirty="0">
                <a:solidFill>
                  <a:srgbClr val="4D4D4D"/>
                </a:solidFill>
              </a:rPr>
              <a:t>Shri </a:t>
            </a:r>
            <a:r>
              <a:rPr lang="en-US" altLang="en-US" sz="1100" dirty="0" err="1">
                <a:solidFill>
                  <a:srgbClr val="4D4D4D"/>
                </a:solidFill>
              </a:rPr>
              <a:t>Ramswaroop</a:t>
            </a:r>
            <a:r>
              <a:rPr lang="en-US" altLang="en-US" sz="1100" dirty="0">
                <a:solidFill>
                  <a:srgbClr val="4D4D4D"/>
                </a:solidFill>
              </a:rPr>
              <a:t> Memorial Group up of Professional Colleges is one of the leading institutes of higher education in India. The college stands for top notch graduate and undergraduate programs in Lucknow, the economic and political heart of Uttar Pradesh.</a:t>
            </a:r>
          </a:p>
        </p:txBody>
      </p:sp>
      <p:sp>
        <p:nvSpPr>
          <p:cNvPr id="56" name="TextBox 55"/>
          <p:cNvSpPr txBox="1"/>
          <p:nvPr/>
        </p:nvSpPr>
        <p:spPr>
          <a:xfrm>
            <a:off x="2615510" y="3717967"/>
            <a:ext cx="3865161" cy="523220"/>
          </a:xfrm>
          <a:prstGeom prst="rect">
            <a:avLst/>
          </a:prstGeom>
          <a:noFill/>
        </p:spPr>
        <p:txBody>
          <a:bodyPr wrap="none" rtlCol="0">
            <a:spAutoFit/>
          </a:bodyPr>
          <a:lstStyle/>
          <a:p>
            <a:pPr>
              <a:spcBef>
                <a:spcPct val="0"/>
              </a:spcBef>
              <a:defRPr/>
            </a:pPr>
            <a:r>
              <a:rPr lang="en-US" altLang="en-US" sz="1400" dirty="0">
                <a:solidFill>
                  <a:schemeClr val="accent2"/>
                </a:solidFill>
              </a:rPr>
              <a:t>Shri </a:t>
            </a:r>
            <a:r>
              <a:rPr lang="en-US" altLang="en-US" sz="1400" dirty="0" err="1">
                <a:solidFill>
                  <a:schemeClr val="accent2"/>
                </a:solidFill>
              </a:rPr>
              <a:t>Ramswaroop</a:t>
            </a:r>
            <a:r>
              <a:rPr lang="en-US" altLang="en-US" sz="1400" dirty="0">
                <a:solidFill>
                  <a:schemeClr val="accent2"/>
                </a:solidFill>
              </a:rPr>
              <a:t> Memorial Group of Professional </a:t>
            </a:r>
            <a:endParaRPr lang="en-US" altLang="en-US" sz="1400" dirty="0" smtClean="0">
              <a:solidFill>
                <a:schemeClr val="accent2"/>
              </a:solidFill>
            </a:endParaRPr>
          </a:p>
          <a:p>
            <a:pPr>
              <a:spcBef>
                <a:spcPct val="0"/>
              </a:spcBef>
              <a:defRPr/>
            </a:pPr>
            <a:r>
              <a:rPr lang="en-US" altLang="en-US" sz="1400" dirty="0" smtClean="0">
                <a:solidFill>
                  <a:schemeClr val="accent2"/>
                </a:solidFill>
              </a:rPr>
              <a:t>Colleges</a:t>
            </a:r>
            <a:endParaRPr lang="en-US" altLang="en-US" sz="1400" dirty="0">
              <a:solidFill>
                <a:schemeClr val="accent2"/>
              </a:solidFill>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02841" y="1557754"/>
            <a:ext cx="82355" cy="150984"/>
          </a:xfrm>
          <a:prstGeom prst="rect">
            <a:avLst/>
          </a:prstGeom>
        </p:spPr>
      </p:pic>
      <p:pic>
        <p:nvPicPr>
          <p:cNvPr id="58" name="Picture 5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1998" y="1557754"/>
            <a:ext cx="82355" cy="150984"/>
          </a:xfrm>
          <a:prstGeom prst="rect">
            <a:avLst/>
          </a:prstGeom>
        </p:spPr>
      </p:pic>
      <p:pic>
        <p:nvPicPr>
          <p:cNvPr id="59" name="Picture 5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1124" y="2432708"/>
            <a:ext cx="82355" cy="150984"/>
          </a:xfrm>
          <a:prstGeom prst="rect">
            <a:avLst/>
          </a:prstGeom>
        </p:spPr>
      </p:pic>
      <p:pic>
        <p:nvPicPr>
          <p:cNvPr id="60" name="Picture 5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4333" y="3792387"/>
            <a:ext cx="82355" cy="150984"/>
          </a:xfrm>
          <a:prstGeom prst="rect">
            <a:avLst/>
          </a:prstGeom>
        </p:spPr>
      </p:pic>
      <p:pic>
        <p:nvPicPr>
          <p:cNvPr id="61" name="Picture 6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5463" y="2823181"/>
            <a:ext cx="82355" cy="150984"/>
          </a:xfrm>
          <a:prstGeom prst="rect">
            <a:avLst/>
          </a:prstGeom>
        </p:spPr>
      </p:pic>
      <p:sp>
        <p:nvSpPr>
          <p:cNvPr id="28" name="Rectangle 27"/>
          <p:cNvSpPr/>
          <p:nvPr/>
        </p:nvSpPr>
        <p:spPr>
          <a:xfrm>
            <a:off x="7546638" y="4531914"/>
            <a:ext cx="4337549" cy="600164"/>
          </a:xfrm>
          <a:prstGeom prst="rect">
            <a:avLst/>
          </a:prstGeom>
        </p:spPr>
        <p:txBody>
          <a:bodyPr wrap="square">
            <a:spAutoFit/>
          </a:bodyPr>
          <a:lstStyle/>
          <a:p>
            <a:pPr>
              <a:spcBef>
                <a:spcPct val="0"/>
              </a:spcBef>
              <a:defRPr/>
            </a:pPr>
            <a:r>
              <a:rPr lang="en-US" altLang="en-US" sz="1100" dirty="0" smtClean="0">
                <a:solidFill>
                  <a:srgbClr val="4D4D4D"/>
                </a:solidFill>
              </a:rPr>
              <a:t>SRM Agro Products Pvt. Ltd incorporated in 2012, primarily provides product </a:t>
            </a:r>
            <a:r>
              <a:rPr lang="en-US" altLang="en-US" sz="1100" dirty="0">
                <a:solidFill>
                  <a:srgbClr val="4D4D4D"/>
                </a:solidFill>
              </a:rPr>
              <a:t>and services </a:t>
            </a:r>
            <a:r>
              <a:rPr lang="en-US" altLang="en-US" sz="1100" dirty="0" smtClean="0">
                <a:solidFill>
                  <a:srgbClr val="4D4D4D"/>
                </a:solidFill>
              </a:rPr>
              <a:t>for Food </a:t>
            </a:r>
            <a:r>
              <a:rPr lang="en-US" altLang="en-US" sz="1100" dirty="0">
                <a:solidFill>
                  <a:srgbClr val="4D4D4D"/>
                </a:solidFill>
              </a:rPr>
              <a:t>Processing and </a:t>
            </a:r>
            <a:r>
              <a:rPr lang="en-US" altLang="en-US" sz="1100" dirty="0" smtClean="0">
                <a:solidFill>
                  <a:srgbClr val="4D4D4D"/>
                </a:solidFill>
              </a:rPr>
              <a:t>utilizes </a:t>
            </a:r>
            <a:r>
              <a:rPr lang="en-US" altLang="en-US" sz="1100" dirty="0">
                <a:solidFill>
                  <a:srgbClr val="4D4D4D"/>
                </a:solidFill>
              </a:rPr>
              <a:t>local crop to have logistical </a:t>
            </a:r>
            <a:r>
              <a:rPr lang="en-US" altLang="en-US" sz="1100" dirty="0" smtClean="0">
                <a:solidFill>
                  <a:srgbClr val="4D4D4D"/>
                </a:solidFill>
              </a:rPr>
              <a:t>advantage.</a:t>
            </a:r>
            <a:endParaRPr lang="en-US" altLang="en-US" sz="1100" dirty="0">
              <a:solidFill>
                <a:srgbClr val="4D4D4D"/>
              </a:solidFill>
            </a:endParaRPr>
          </a:p>
        </p:txBody>
      </p:sp>
      <p:sp>
        <p:nvSpPr>
          <p:cNvPr id="29" name="TextBox 28"/>
          <p:cNvSpPr txBox="1"/>
          <p:nvPr/>
        </p:nvSpPr>
        <p:spPr>
          <a:xfrm>
            <a:off x="7533173" y="4211840"/>
            <a:ext cx="4351014" cy="307777"/>
          </a:xfrm>
          <a:prstGeom prst="rect">
            <a:avLst/>
          </a:prstGeom>
          <a:noFill/>
        </p:spPr>
        <p:txBody>
          <a:bodyPr wrap="square" rtlCol="0">
            <a:spAutoFit/>
          </a:bodyPr>
          <a:lstStyle/>
          <a:p>
            <a:pPr>
              <a:spcBef>
                <a:spcPct val="0"/>
              </a:spcBef>
              <a:defRPr/>
            </a:pPr>
            <a:r>
              <a:rPr lang="en-US" altLang="en-US" sz="1400" dirty="0">
                <a:solidFill>
                  <a:schemeClr val="accent2"/>
                </a:solidFill>
              </a:rPr>
              <a:t>SRM Agro Products Pvt. Ltd.</a:t>
            </a:r>
          </a:p>
        </p:txBody>
      </p:sp>
      <p:pic>
        <p:nvPicPr>
          <p:cNvPr id="30" name="Pictur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5461" y="4296385"/>
            <a:ext cx="82355" cy="150984"/>
          </a:xfrm>
          <a:prstGeom prst="rect">
            <a:avLst/>
          </a:prstGeom>
        </p:spPr>
      </p:pic>
      <p:sp>
        <p:nvSpPr>
          <p:cNvPr id="31" name="Rectangle 30"/>
          <p:cNvSpPr/>
          <p:nvPr/>
        </p:nvSpPr>
        <p:spPr>
          <a:xfrm>
            <a:off x="2581219" y="5268979"/>
            <a:ext cx="4333497" cy="938719"/>
          </a:xfrm>
          <a:prstGeom prst="rect">
            <a:avLst/>
          </a:prstGeom>
        </p:spPr>
        <p:txBody>
          <a:bodyPr wrap="square">
            <a:spAutoFit/>
          </a:bodyPr>
          <a:lstStyle/>
          <a:p>
            <a:pPr>
              <a:spcBef>
                <a:spcPct val="0"/>
              </a:spcBef>
              <a:defRPr/>
            </a:pPr>
            <a:r>
              <a:rPr lang="en-US" altLang="en-US" sz="1100" dirty="0">
                <a:solidFill>
                  <a:srgbClr val="4D4D4D"/>
                </a:solidFill>
              </a:rPr>
              <a:t>Namaste LED is leading the transformation of commercial and industrial buildings with state-of-the-art energy efficient lighting systems and retrofit lighting solutions. Orion manufactures and markets a cutting edge portfolio of products encompassing LED solid state lighting and high intensity fluorescent lighting.</a:t>
            </a:r>
          </a:p>
        </p:txBody>
      </p:sp>
      <p:sp>
        <p:nvSpPr>
          <p:cNvPr id="32" name="TextBox 31"/>
          <p:cNvSpPr txBox="1"/>
          <p:nvPr/>
        </p:nvSpPr>
        <p:spPr>
          <a:xfrm>
            <a:off x="2602204" y="4979500"/>
            <a:ext cx="1187441" cy="307777"/>
          </a:xfrm>
          <a:prstGeom prst="rect">
            <a:avLst/>
          </a:prstGeom>
          <a:noFill/>
        </p:spPr>
        <p:txBody>
          <a:bodyPr wrap="none" rtlCol="0">
            <a:spAutoFit/>
          </a:bodyPr>
          <a:lstStyle/>
          <a:p>
            <a:pPr>
              <a:spcBef>
                <a:spcPct val="0"/>
              </a:spcBef>
              <a:defRPr/>
            </a:pPr>
            <a:r>
              <a:rPr lang="en-US" altLang="en-US" sz="1400" dirty="0">
                <a:solidFill>
                  <a:schemeClr val="accent2"/>
                </a:solidFill>
              </a:rPr>
              <a:t>Namaste LED </a:t>
            </a:r>
          </a:p>
        </p:txBody>
      </p:sp>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1027" y="5053920"/>
            <a:ext cx="82355" cy="150984"/>
          </a:xfrm>
          <a:prstGeom prst="rect">
            <a:avLst/>
          </a:prstGeom>
        </p:spPr>
      </p:pic>
    </p:spTree>
    <p:extLst>
      <p:ext uri="{BB962C8B-B14F-4D97-AF65-F5344CB8AC3E}">
        <p14:creationId xmlns:p14="http://schemas.microsoft.com/office/powerpoint/2010/main" val="5392746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844148" cy="68580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2748" y="0"/>
            <a:ext cx="6929252" cy="6858000"/>
          </a:xfrm>
          <a:prstGeom prst="rect">
            <a:avLst/>
          </a:prstGeom>
        </p:spPr>
      </p:pic>
      <p:sp>
        <p:nvSpPr>
          <p:cNvPr id="3" name="Subtitle 2"/>
          <p:cNvSpPr>
            <a:spLocks noGrp="1"/>
          </p:cNvSpPr>
          <p:nvPr>
            <p:ph type="subTitle" idx="1"/>
          </p:nvPr>
        </p:nvSpPr>
        <p:spPr>
          <a:xfrm>
            <a:off x="8183971" y="1224278"/>
            <a:ext cx="2927551" cy="433073"/>
          </a:xfrm>
        </p:spPr>
        <p:txBody>
          <a:bodyPr>
            <a:noAutofit/>
          </a:bodyPr>
          <a:lstStyle/>
          <a:p>
            <a:pPr algn="l"/>
            <a:r>
              <a:rPr lang="en-US" sz="3200" b="1" dirty="0">
                <a:solidFill>
                  <a:schemeClr val="accent2">
                    <a:lumMod val="60000"/>
                    <a:lumOff val="40000"/>
                  </a:schemeClr>
                </a:solidFill>
              </a:rPr>
              <a:t>STAY</a:t>
            </a:r>
            <a:r>
              <a:rPr lang="en-US" sz="3200" b="1" dirty="0">
                <a:solidFill>
                  <a:schemeClr val="bg1"/>
                </a:solidFill>
              </a:rPr>
              <a:t> WITH </a:t>
            </a:r>
            <a:r>
              <a:rPr lang="en-US" sz="3200" b="1" dirty="0" smtClean="0">
                <a:solidFill>
                  <a:schemeClr val="bg1"/>
                </a:solidFill>
              </a:rPr>
              <a:t>US</a:t>
            </a:r>
            <a:endParaRPr lang="en-US" sz="3200" b="1" dirty="0">
              <a:solidFill>
                <a:schemeClr val="bg1"/>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5254" y="1759392"/>
            <a:ext cx="695325" cy="38100"/>
          </a:xfrm>
          <a:prstGeom prst="rect">
            <a:avLst/>
          </a:prstGeom>
        </p:spPr>
      </p:pic>
      <p:sp>
        <p:nvSpPr>
          <p:cNvPr id="24" name="TextBox 23"/>
          <p:cNvSpPr txBox="1"/>
          <p:nvPr/>
        </p:nvSpPr>
        <p:spPr>
          <a:xfrm>
            <a:off x="8149858" y="5046179"/>
            <a:ext cx="2051630" cy="307777"/>
          </a:xfrm>
          <a:prstGeom prst="rect">
            <a:avLst/>
          </a:prstGeom>
          <a:noFill/>
        </p:spPr>
        <p:txBody>
          <a:bodyPr wrap="square" rtlCol="0">
            <a:spAutoFit/>
          </a:bodyPr>
          <a:lstStyle/>
          <a:p>
            <a:pPr lvl="0" fontAlgn="base">
              <a:spcBef>
                <a:spcPct val="0"/>
              </a:spcBef>
              <a:spcAft>
                <a:spcPct val="0"/>
              </a:spcAft>
            </a:pPr>
            <a:r>
              <a:rPr lang="en-US" sz="1400" b="1" dirty="0" smtClean="0">
                <a:solidFill>
                  <a:schemeClr val="accent2">
                    <a:lumMod val="60000"/>
                    <a:lumOff val="40000"/>
                  </a:schemeClr>
                </a:solidFill>
              </a:rPr>
              <a:t>FOR US CLIENTS: </a:t>
            </a:r>
            <a:endParaRPr lang="en-US" sz="1400" b="1" dirty="0">
              <a:solidFill>
                <a:schemeClr val="accent2">
                  <a:lumMod val="60000"/>
                  <a:lumOff val="40000"/>
                </a:schemeClr>
              </a:solidFill>
            </a:endParaRPr>
          </a:p>
        </p:txBody>
      </p:sp>
      <p:sp>
        <p:nvSpPr>
          <p:cNvPr id="25" name="TextBox 24"/>
          <p:cNvSpPr txBox="1"/>
          <p:nvPr/>
        </p:nvSpPr>
        <p:spPr>
          <a:xfrm>
            <a:off x="8401197" y="5266815"/>
            <a:ext cx="2279785" cy="600164"/>
          </a:xfrm>
          <a:prstGeom prst="rect">
            <a:avLst/>
          </a:prstGeom>
          <a:noFill/>
        </p:spPr>
        <p:txBody>
          <a:bodyPr wrap="square" rtlCol="0">
            <a:spAutoFit/>
          </a:bodyPr>
          <a:lstStyle/>
          <a:p>
            <a:pPr lvl="0" fontAlgn="base">
              <a:lnSpc>
                <a:spcPct val="150000"/>
              </a:lnSpc>
              <a:spcBef>
                <a:spcPct val="0"/>
              </a:spcBef>
              <a:spcAft>
                <a:spcPct val="0"/>
              </a:spcAft>
            </a:pPr>
            <a:r>
              <a:rPr lang="en-US" sz="1100" dirty="0">
                <a:solidFill>
                  <a:schemeClr val="bg1"/>
                </a:solidFill>
                <a:latin typeface="Arial" charset="0"/>
              </a:rPr>
              <a:t>+</a:t>
            </a:r>
            <a:r>
              <a:rPr lang="en-US" sz="1100" dirty="0" smtClean="0">
                <a:solidFill>
                  <a:schemeClr val="bg1"/>
                </a:solidFill>
                <a:latin typeface="Arial" charset="0"/>
              </a:rPr>
              <a:t>1-650-585-2906</a:t>
            </a:r>
          </a:p>
          <a:p>
            <a:pPr lvl="0" fontAlgn="base">
              <a:lnSpc>
                <a:spcPct val="150000"/>
              </a:lnSpc>
              <a:spcBef>
                <a:spcPct val="0"/>
              </a:spcBef>
              <a:spcAft>
                <a:spcPct val="0"/>
              </a:spcAft>
            </a:pPr>
            <a:r>
              <a:rPr lang="en-US" sz="1100" dirty="0" smtClean="0">
                <a:solidFill>
                  <a:schemeClr val="bg1"/>
                </a:solidFill>
                <a:latin typeface="Arial" charset="0"/>
              </a:rPr>
              <a:t>+91-933-571-7921</a:t>
            </a:r>
            <a:endParaRPr lang="en-US" sz="1100" dirty="0">
              <a:solidFill>
                <a:schemeClr val="bg1"/>
              </a:solidFill>
              <a:latin typeface="Arial" charset="0"/>
            </a:endParaRPr>
          </a:p>
        </p:txBody>
      </p:sp>
      <p:sp>
        <p:nvSpPr>
          <p:cNvPr id="26" name="TextBox 25"/>
          <p:cNvSpPr txBox="1"/>
          <p:nvPr/>
        </p:nvSpPr>
        <p:spPr>
          <a:xfrm>
            <a:off x="8183971" y="2041154"/>
            <a:ext cx="3449018" cy="307777"/>
          </a:xfrm>
          <a:prstGeom prst="rect">
            <a:avLst/>
          </a:prstGeom>
          <a:noFill/>
        </p:spPr>
        <p:txBody>
          <a:bodyPr wrap="square" rtlCol="0">
            <a:spAutoFit/>
          </a:bodyPr>
          <a:lstStyle/>
          <a:p>
            <a:r>
              <a:rPr lang="en-US" sz="1400" b="1" dirty="0" smtClean="0">
                <a:solidFill>
                  <a:schemeClr val="accent2">
                    <a:lumMod val="60000"/>
                    <a:lumOff val="40000"/>
                  </a:schemeClr>
                </a:solidFill>
              </a:rPr>
              <a:t>US HEAD OFFICE:</a:t>
            </a:r>
            <a:endParaRPr lang="en-US" sz="1400" b="1" dirty="0">
              <a:solidFill>
                <a:schemeClr val="accent2">
                  <a:lumMod val="60000"/>
                  <a:lumOff val="40000"/>
                </a:schemeClr>
              </a:solidFill>
            </a:endParaRPr>
          </a:p>
        </p:txBody>
      </p:sp>
      <p:sp>
        <p:nvSpPr>
          <p:cNvPr id="27" name="TextBox 26"/>
          <p:cNvSpPr txBox="1"/>
          <p:nvPr/>
        </p:nvSpPr>
        <p:spPr>
          <a:xfrm>
            <a:off x="8465220" y="2348931"/>
            <a:ext cx="3341749" cy="261610"/>
          </a:xfrm>
          <a:prstGeom prst="rect">
            <a:avLst/>
          </a:prstGeom>
          <a:noFill/>
        </p:spPr>
        <p:txBody>
          <a:bodyPr wrap="square" rtlCol="0">
            <a:spAutoFit/>
          </a:bodyPr>
          <a:lstStyle/>
          <a:p>
            <a:r>
              <a:rPr lang="en-US" sz="1100" dirty="0">
                <a:solidFill>
                  <a:schemeClr val="bg1"/>
                </a:solidFill>
              </a:rPr>
              <a:t>1435 Cedar wood </a:t>
            </a:r>
            <a:r>
              <a:rPr lang="en-US" sz="1100" dirty="0" smtClean="0">
                <a:solidFill>
                  <a:schemeClr val="bg1"/>
                </a:solidFill>
              </a:rPr>
              <a:t>Drive San </a:t>
            </a:r>
            <a:r>
              <a:rPr lang="en-US" sz="1100" dirty="0">
                <a:solidFill>
                  <a:schemeClr val="bg1"/>
                </a:solidFill>
              </a:rPr>
              <a:t>Mateo, CA </a:t>
            </a:r>
            <a:r>
              <a:rPr lang="en-US" sz="1100" dirty="0" smtClean="0">
                <a:solidFill>
                  <a:schemeClr val="bg1"/>
                </a:solidFill>
              </a:rPr>
              <a:t>94403 USA</a:t>
            </a:r>
            <a:endParaRPr lang="en-US" sz="1100" dirty="0"/>
          </a:p>
        </p:txBody>
      </p:sp>
      <p:sp>
        <p:nvSpPr>
          <p:cNvPr id="28" name="TextBox 27"/>
          <p:cNvSpPr txBox="1"/>
          <p:nvPr/>
        </p:nvSpPr>
        <p:spPr>
          <a:xfrm>
            <a:off x="8465220" y="2547404"/>
            <a:ext cx="3341749" cy="1023357"/>
          </a:xfrm>
          <a:prstGeom prst="rect">
            <a:avLst/>
          </a:prstGeom>
          <a:noFill/>
        </p:spPr>
        <p:txBody>
          <a:bodyPr wrap="square" rtlCol="0">
            <a:spAutoFit/>
          </a:bodyPr>
          <a:lstStyle/>
          <a:p>
            <a:pPr>
              <a:lnSpc>
                <a:spcPct val="150000"/>
              </a:lnSpc>
            </a:pPr>
            <a:r>
              <a:rPr lang="en-US" sz="1100" dirty="0" smtClean="0">
                <a:solidFill>
                  <a:schemeClr val="bg1"/>
                </a:solidFill>
              </a:rPr>
              <a:t>Phone: 650-342-3960</a:t>
            </a:r>
            <a:br>
              <a:rPr lang="en-US" sz="1100" dirty="0" smtClean="0">
                <a:solidFill>
                  <a:schemeClr val="bg1"/>
                </a:solidFill>
              </a:rPr>
            </a:br>
            <a:r>
              <a:rPr lang="en-US" sz="1100" dirty="0" smtClean="0">
                <a:solidFill>
                  <a:schemeClr val="bg1"/>
                </a:solidFill>
              </a:rPr>
              <a:t>Fax: 650-472-9036</a:t>
            </a:r>
            <a:br>
              <a:rPr lang="en-US" sz="1100" dirty="0" smtClean="0">
                <a:solidFill>
                  <a:schemeClr val="bg1"/>
                </a:solidFill>
              </a:rPr>
            </a:br>
            <a:r>
              <a:rPr lang="en-US" sz="1100" dirty="0" smtClean="0">
                <a:solidFill>
                  <a:schemeClr val="bg1"/>
                </a:solidFill>
              </a:rPr>
              <a:t>E-mail: </a:t>
            </a:r>
            <a:r>
              <a:rPr lang="en-US" sz="1100" dirty="0" smtClean="0">
                <a:solidFill>
                  <a:schemeClr val="accent5">
                    <a:lumMod val="20000"/>
                    <a:lumOff val="80000"/>
                  </a:schemeClr>
                </a:solidFill>
                <a:hlinkClick r:id="rId5"/>
              </a:rPr>
              <a:t>info@stpl.biz</a:t>
            </a:r>
            <a:endParaRPr lang="en-US" sz="1100" dirty="0" smtClean="0">
              <a:solidFill>
                <a:schemeClr val="accent5">
                  <a:lumMod val="20000"/>
                  <a:lumOff val="80000"/>
                </a:schemeClr>
              </a:solidFill>
            </a:endParaRPr>
          </a:p>
          <a:p>
            <a:endParaRPr lang="en-US" sz="1100" dirty="0"/>
          </a:p>
        </p:txBody>
      </p:sp>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85718" y="2396514"/>
            <a:ext cx="115479" cy="167141"/>
          </a:xfrm>
          <a:prstGeom prst="rect">
            <a:avLst/>
          </a:prstGeom>
        </p:spPr>
      </p:pic>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85718" y="2666447"/>
            <a:ext cx="139517" cy="139517"/>
          </a:xfrm>
          <a:prstGeom prst="rect">
            <a:avLst/>
          </a:prstGeom>
        </p:spPr>
      </p:pic>
      <p:pic>
        <p:nvPicPr>
          <p:cNvPr id="31" name="Pictur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41813" y="2908005"/>
            <a:ext cx="201826" cy="168188"/>
          </a:xfrm>
          <a:prstGeom prst="rect">
            <a:avLst/>
          </a:prstGeom>
        </p:spPr>
      </p:pic>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65801" y="3194643"/>
            <a:ext cx="184959" cy="129471"/>
          </a:xfrm>
          <a:prstGeom prst="rect">
            <a:avLst/>
          </a:prstGeom>
        </p:spPr>
      </p:pic>
      <p:sp>
        <p:nvSpPr>
          <p:cNvPr id="34" name="TextBox 33"/>
          <p:cNvSpPr txBox="1"/>
          <p:nvPr/>
        </p:nvSpPr>
        <p:spPr>
          <a:xfrm>
            <a:off x="8149858" y="3579994"/>
            <a:ext cx="3449018" cy="307777"/>
          </a:xfrm>
          <a:prstGeom prst="rect">
            <a:avLst/>
          </a:prstGeom>
          <a:noFill/>
        </p:spPr>
        <p:txBody>
          <a:bodyPr wrap="square" rtlCol="0">
            <a:spAutoFit/>
          </a:bodyPr>
          <a:lstStyle/>
          <a:p>
            <a:r>
              <a:rPr lang="en-US" sz="1400" b="1" dirty="0">
                <a:solidFill>
                  <a:schemeClr val="accent2">
                    <a:lumMod val="60000"/>
                    <a:lumOff val="40000"/>
                  </a:schemeClr>
                </a:solidFill>
              </a:rPr>
              <a:t>OFFSHORE DEVELOPMENT CENTER:</a:t>
            </a:r>
          </a:p>
        </p:txBody>
      </p:sp>
      <p:sp>
        <p:nvSpPr>
          <p:cNvPr id="35" name="TextBox 34"/>
          <p:cNvSpPr txBox="1"/>
          <p:nvPr/>
        </p:nvSpPr>
        <p:spPr>
          <a:xfrm>
            <a:off x="8431107" y="3887771"/>
            <a:ext cx="3909607" cy="261610"/>
          </a:xfrm>
          <a:prstGeom prst="rect">
            <a:avLst/>
          </a:prstGeom>
          <a:noFill/>
        </p:spPr>
        <p:txBody>
          <a:bodyPr wrap="square" rtlCol="0">
            <a:spAutoFit/>
          </a:bodyPr>
          <a:lstStyle/>
          <a:p>
            <a:r>
              <a:rPr lang="en-US" sz="1100" dirty="0">
                <a:solidFill>
                  <a:schemeClr val="bg1"/>
                </a:solidFill>
              </a:rPr>
              <a:t>B - 48, Sector - C, </a:t>
            </a:r>
            <a:r>
              <a:rPr lang="en-US" sz="1100" dirty="0" smtClean="0">
                <a:solidFill>
                  <a:schemeClr val="bg1"/>
                </a:solidFill>
              </a:rPr>
              <a:t>Aliganj Lucknow </a:t>
            </a:r>
            <a:r>
              <a:rPr lang="en-US" sz="1100" dirty="0">
                <a:solidFill>
                  <a:schemeClr val="bg1"/>
                </a:solidFill>
              </a:rPr>
              <a:t>- 226024 UP, </a:t>
            </a:r>
            <a:r>
              <a:rPr lang="en-US" sz="1100" dirty="0" smtClean="0">
                <a:solidFill>
                  <a:schemeClr val="bg1"/>
                </a:solidFill>
              </a:rPr>
              <a:t>INDIA </a:t>
            </a:r>
            <a:endParaRPr lang="en-US" sz="1100" dirty="0">
              <a:solidFill>
                <a:schemeClr val="bg1"/>
              </a:solidFill>
            </a:endParaRPr>
          </a:p>
        </p:txBody>
      </p:sp>
      <p:sp>
        <p:nvSpPr>
          <p:cNvPr id="36" name="TextBox 35"/>
          <p:cNvSpPr txBox="1"/>
          <p:nvPr/>
        </p:nvSpPr>
        <p:spPr>
          <a:xfrm>
            <a:off x="8431107" y="4086244"/>
            <a:ext cx="3341749" cy="1107996"/>
          </a:xfrm>
          <a:prstGeom prst="rect">
            <a:avLst/>
          </a:prstGeom>
          <a:noFill/>
        </p:spPr>
        <p:txBody>
          <a:bodyPr wrap="square" rtlCol="0">
            <a:spAutoFit/>
          </a:bodyPr>
          <a:lstStyle/>
          <a:p>
            <a:pPr>
              <a:lnSpc>
                <a:spcPct val="150000"/>
              </a:lnSpc>
            </a:pPr>
            <a:r>
              <a:rPr lang="en-US" sz="1100" dirty="0">
                <a:solidFill>
                  <a:schemeClr val="bg1"/>
                </a:solidFill>
                <a:latin typeface="Arial" charset="0"/>
              </a:rPr>
              <a:t>+</a:t>
            </a:r>
            <a:r>
              <a:rPr lang="en-US" sz="1100" dirty="0" smtClean="0">
                <a:solidFill>
                  <a:schemeClr val="bg1"/>
                </a:solidFill>
                <a:latin typeface="Arial" charset="0"/>
              </a:rPr>
              <a:t>91-522-2328654</a:t>
            </a:r>
          </a:p>
          <a:p>
            <a:pPr>
              <a:lnSpc>
                <a:spcPct val="150000"/>
              </a:lnSpc>
            </a:pPr>
            <a:r>
              <a:rPr lang="en-US" sz="1100" dirty="0">
                <a:solidFill>
                  <a:schemeClr val="bg1"/>
                </a:solidFill>
                <a:latin typeface="Arial" charset="0"/>
              </a:rPr>
              <a:t>+</a:t>
            </a:r>
            <a:r>
              <a:rPr lang="en-US" sz="1100" dirty="0" smtClean="0">
                <a:solidFill>
                  <a:schemeClr val="bg1"/>
                </a:solidFill>
                <a:latin typeface="Arial" charset="0"/>
              </a:rPr>
              <a:t>91-9208601945</a:t>
            </a:r>
            <a:r>
              <a:rPr lang="en-US" sz="1100" dirty="0" smtClean="0">
                <a:solidFill>
                  <a:schemeClr val="bg1"/>
                </a:solidFill>
              </a:rPr>
              <a:t/>
            </a:r>
            <a:br>
              <a:rPr lang="en-US" sz="1100" dirty="0" smtClean="0">
                <a:solidFill>
                  <a:schemeClr val="bg1"/>
                </a:solidFill>
              </a:rPr>
            </a:br>
            <a:r>
              <a:rPr lang="en-US" sz="1100" dirty="0">
                <a:solidFill>
                  <a:schemeClr val="bg1"/>
                </a:solidFill>
                <a:latin typeface="Arial" charset="0"/>
              </a:rPr>
              <a:t>+91-522-2815017</a:t>
            </a:r>
            <a:r>
              <a:rPr lang="en-US" sz="1100" dirty="0" smtClean="0">
                <a:solidFill>
                  <a:schemeClr val="bg1"/>
                </a:solidFill>
              </a:rPr>
              <a:t/>
            </a:r>
            <a:br>
              <a:rPr lang="en-US" sz="1100" dirty="0" smtClean="0">
                <a:solidFill>
                  <a:schemeClr val="bg1"/>
                </a:solidFill>
              </a:rPr>
            </a:br>
            <a:endParaRPr lang="en-US" sz="1100" dirty="0"/>
          </a:p>
        </p:txBody>
      </p:sp>
      <p:pic>
        <p:nvPicPr>
          <p:cNvPr id="3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51605" y="3935354"/>
            <a:ext cx="115479" cy="167141"/>
          </a:xfrm>
          <a:prstGeom prst="rect">
            <a:avLst/>
          </a:prstGeom>
        </p:spPr>
      </p:pic>
      <p:pic>
        <p:nvPicPr>
          <p:cNvPr id="38" name="Picture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51605" y="4205287"/>
            <a:ext cx="139517" cy="139517"/>
          </a:xfrm>
          <a:prstGeom prst="rect">
            <a:avLst/>
          </a:prstGeom>
        </p:spPr>
      </p:pic>
      <p:pic>
        <p:nvPicPr>
          <p:cNvPr id="39" name="Picture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08431" y="4693098"/>
            <a:ext cx="201826" cy="168188"/>
          </a:xfrm>
          <a:prstGeom prst="rect">
            <a:avLst/>
          </a:prstGeom>
        </p:spPr>
      </p:pic>
      <p:pic>
        <p:nvPicPr>
          <p:cNvPr id="41" name="Picture 4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65801" y="4447596"/>
            <a:ext cx="101283" cy="172181"/>
          </a:xfrm>
          <a:prstGeom prst="rect">
            <a:avLst/>
          </a:prstGeom>
        </p:spPr>
      </p:pic>
      <p:pic>
        <p:nvPicPr>
          <p:cNvPr id="42" name="Picture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62112" y="5370451"/>
            <a:ext cx="139517" cy="139517"/>
          </a:xfrm>
          <a:prstGeom prst="rect">
            <a:avLst/>
          </a:prstGeom>
        </p:spPr>
      </p:pic>
      <p:pic>
        <p:nvPicPr>
          <p:cNvPr id="43" name="Picture 4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70929" y="5610655"/>
            <a:ext cx="101283" cy="172181"/>
          </a:xfrm>
          <a:prstGeom prst="rect">
            <a:avLst/>
          </a:prstGeom>
        </p:spPr>
      </p:pic>
    </p:spTree>
    <p:extLst>
      <p:ext uri="{BB962C8B-B14F-4D97-AF65-F5344CB8AC3E}">
        <p14:creationId xmlns:p14="http://schemas.microsoft.com/office/powerpoint/2010/main" val="8160541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Picture 10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95847" cy="6858000"/>
          </a:xfrm>
          <a:prstGeom prst="rect">
            <a:avLst/>
          </a:prstGeom>
        </p:spPr>
      </p:pic>
      <p:sp>
        <p:nvSpPr>
          <p:cNvPr id="9" name="Rectangle 8"/>
          <p:cNvSpPr/>
          <p:nvPr/>
        </p:nvSpPr>
        <p:spPr>
          <a:xfrm>
            <a:off x="2675526" y="645874"/>
            <a:ext cx="8618549" cy="1785104"/>
          </a:xfrm>
          <a:prstGeom prst="rect">
            <a:avLst/>
          </a:prstGeom>
        </p:spPr>
        <p:txBody>
          <a:bodyPr wrap="square">
            <a:spAutoFit/>
          </a:bodyPr>
          <a:lstStyle/>
          <a:p>
            <a:pPr>
              <a:spcBef>
                <a:spcPct val="0"/>
              </a:spcBef>
              <a:defRPr/>
            </a:pPr>
            <a:r>
              <a:rPr lang="en-US" altLang="en-US" sz="1100" dirty="0">
                <a:solidFill>
                  <a:srgbClr val="4D4D4D"/>
                </a:solidFill>
              </a:rPr>
              <a:t>People are aligned to projects in accordance to their skills and experience</a:t>
            </a:r>
            <a:br>
              <a:rPr lang="en-US" altLang="en-US" sz="1100" dirty="0">
                <a:solidFill>
                  <a:srgbClr val="4D4D4D"/>
                </a:solidFill>
              </a:rPr>
            </a:br>
            <a:r>
              <a:rPr lang="en-US" altLang="en-US" sz="1100" dirty="0">
                <a:solidFill>
                  <a:srgbClr val="4D4D4D"/>
                </a:solidFill>
              </a:rPr>
              <a:t/>
            </a:r>
            <a:br>
              <a:rPr lang="en-US" altLang="en-US" sz="1100" dirty="0">
                <a:solidFill>
                  <a:srgbClr val="4D4D4D"/>
                </a:solidFill>
              </a:rPr>
            </a:br>
            <a:r>
              <a:rPr lang="en-US" altLang="en-US" sz="1100" dirty="0">
                <a:solidFill>
                  <a:srgbClr val="4D4D4D"/>
                </a:solidFill>
              </a:rPr>
              <a:t>Graphic Designers/Testers/ Business Domain Experts can be part time assigned to a project, and render concurrent services to multitude of projects</a:t>
            </a:r>
            <a:br>
              <a:rPr lang="en-US" altLang="en-US" sz="1100" dirty="0">
                <a:solidFill>
                  <a:srgbClr val="4D4D4D"/>
                </a:solidFill>
              </a:rPr>
            </a:br>
            <a:r>
              <a:rPr lang="en-US" altLang="en-US" sz="1100" dirty="0">
                <a:solidFill>
                  <a:srgbClr val="4D4D4D"/>
                </a:solidFill>
              </a:rPr>
              <a:t/>
            </a:r>
            <a:br>
              <a:rPr lang="en-US" altLang="en-US" sz="1100" dirty="0">
                <a:solidFill>
                  <a:srgbClr val="4D4D4D"/>
                </a:solidFill>
              </a:rPr>
            </a:br>
            <a:r>
              <a:rPr lang="en-US" altLang="en-US" sz="1100" dirty="0">
                <a:solidFill>
                  <a:srgbClr val="4D4D4D"/>
                </a:solidFill>
              </a:rPr>
              <a:t>For projects that need to ensure continuity and redundancy, Secondary Project Manager as well as Secondary Account Manager can be assigned</a:t>
            </a:r>
            <a:br>
              <a:rPr lang="en-US" altLang="en-US" sz="1100" dirty="0">
                <a:solidFill>
                  <a:srgbClr val="4D4D4D"/>
                </a:solidFill>
              </a:rPr>
            </a:br>
            <a:r>
              <a:rPr lang="en-US" altLang="en-US" sz="1100" dirty="0">
                <a:solidFill>
                  <a:srgbClr val="4D4D4D"/>
                </a:solidFill>
              </a:rPr>
              <a:t/>
            </a:r>
            <a:br>
              <a:rPr lang="en-US" altLang="en-US" sz="1100" dirty="0">
                <a:solidFill>
                  <a:srgbClr val="4D4D4D"/>
                </a:solidFill>
              </a:rPr>
            </a:br>
            <a:r>
              <a:rPr lang="en-US" altLang="en-US" sz="1100" dirty="0">
                <a:solidFill>
                  <a:srgbClr val="4D4D4D"/>
                </a:solidFill>
              </a:rPr>
              <a:t>Test Engineers (*) have a distinct career path and a dual reporting responsibility-they report to the Project Manager and to Quality Assurance team at the same time</a:t>
            </a:r>
            <a:br>
              <a:rPr lang="en-US" altLang="en-US" sz="1100" dirty="0">
                <a:solidFill>
                  <a:srgbClr val="4D4D4D"/>
                </a:solidFill>
              </a:rPr>
            </a:br>
            <a:r>
              <a:rPr lang="en-US" altLang="en-US" sz="1100" dirty="0">
                <a:solidFill>
                  <a:srgbClr val="4D4D4D"/>
                </a:solidFill>
              </a:rPr>
              <a:t/>
            </a:r>
            <a:br>
              <a:rPr lang="en-US" altLang="en-US" sz="1100" dirty="0">
                <a:solidFill>
                  <a:srgbClr val="4D4D4D"/>
                </a:solidFill>
              </a:rPr>
            </a:br>
            <a:r>
              <a:rPr lang="en-US" altLang="en-US" sz="1100" dirty="0">
                <a:solidFill>
                  <a:srgbClr val="4D4D4D"/>
                </a:solidFill>
              </a:rPr>
              <a:t>Projects that have an on site presence with client, offshore resources are the larger part of its cost</a:t>
            </a:r>
          </a:p>
        </p:txBody>
      </p:sp>
      <p:sp>
        <p:nvSpPr>
          <p:cNvPr id="10" name="TextBox 9"/>
          <p:cNvSpPr txBox="1"/>
          <p:nvPr/>
        </p:nvSpPr>
        <p:spPr>
          <a:xfrm>
            <a:off x="2675527" y="245723"/>
            <a:ext cx="4590552" cy="338554"/>
          </a:xfrm>
          <a:prstGeom prst="rect">
            <a:avLst/>
          </a:prstGeom>
          <a:noFill/>
        </p:spPr>
        <p:txBody>
          <a:bodyPr wrap="none" rtlCol="0">
            <a:spAutoFit/>
          </a:bodyPr>
          <a:lstStyle/>
          <a:p>
            <a:r>
              <a:rPr lang="en-US" altLang="en-US" sz="1600" dirty="0">
                <a:solidFill>
                  <a:schemeClr val="accent2"/>
                </a:solidFill>
              </a:rPr>
              <a:t>Incorporation of New Teams as per </a:t>
            </a:r>
            <a:r>
              <a:rPr lang="en-US" altLang="en-US" sz="1600" dirty="0" smtClean="0">
                <a:solidFill>
                  <a:schemeClr val="accent2"/>
                </a:solidFill>
              </a:rPr>
              <a:t>the requirements</a:t>
            </a:r>
            <a:endParaRPr lang="en-US" altLang="en-US" sz="1600" dirty="0">
              <a:solidFill>
                <a:schemeClr val="accent2"/>
              </a:solidFill>
            </a:endParaRPr>
          </a:p>
        </p:txBody>
      </p:sp>
      <p:sp>
        <p:nvSpPr>
          <p:cNvPr id="5" name="TextBox 4"/>
          <p:cNvSpPr txBox="1"/>
          <p:nvPr/>
        </p:nvSpPr>
        <p:spPr>
          <a:xfrm>
            <a:off x="3001409" y="6106632"/>
            <a:ext cx="8350331" cy="307777"/>
          </a:xfrm>
          <a:prstGeom prst="rect">
            <a:avLst/>
          </a:prstGeom>
          <a:noFill/>
        </p:spPr>
        <p:txBody>
          <a:bodyPr wrap="square" rtlCol="0">
            <a:spAutoFit/>
          </a:bodyPr>
          <a:lstStyle/>
          <a:p>
            <a:pPr algn="ctr"/>
            <a:r>
              <a:rPr lang="en-US" altLang="en-US" sz="1400" dirty="0">
                <a:solidFill>
                  <a:schemeClr val="accent2"/>
                </a:solidFill>
              </a:rPr>
              <a:t>Each Project Manager Maintains Its Work Logs, </a:t>
            </a:r>
            <a:r>
              <a:rPr lang="en-US" altLang="en-US" sz="1400" dirty="0" smtClean="0">
                <a:solidFill>
                  <a:schemeClr val="accent2"/>
                </a:solidFill>
              </a:rPr>
              <a:t>Productivity </a:t>
            </a:r>
            <a:r>
              <a:rPr lang="en-US" altLang="en-US" sz="1400" dirty="0">
                <a:solidFill>
                  <a:schemeClr val="accent2"/>
                </a:solidFill>
              </a:rPr>
              <a:t>Indicators, And </a:t>
            </a:r>
            <a:r>
              <a:rPr lang="en-US" altLang="en-US" sz="1400" dirty="0" smtClean="0">
                <a:solidFill>
                  <a:schemeClr val="accent2"/>
                </a:solidFill>
              </a:rPr>
              <a:t>Manages Its </a:t>
            </a:r>
            <a:r>
              <a:rPr lang="en-US" altLang="en-US" sz="1400" dirty="0">
                <a:solidFill>
                  <a:schemeClr val="accent2"/>
                </a:solidFill>
              </a:rPr>
              <a:t>Full </a:t>
            </a:r>
            <a:r>
              <a:rPr lang="en-US" altLang="en-US" sz="1400" dirty="0" smtClean="0">
                <a:solidFill>
                  <a:schemeClr val="accent2"/>
                </a:solidFill>
              </a:rPr>
              <a:t>And Part </a:t>
            </a:r>
            <a:r>
              <a:rPr lang="en-US" altLang="en-US" sz="1400" dirty="0">
                <a:solidFill>
                  <a:schemeClr val="accent2"/>
                </a:solidFill>
              </a:rPr>
              <a:t>Time </a:t>
            </a:r>
            <a:r>
              <a:rPr lang="en-US" altLang="en-US" sz="1400" dirty="0" smtClean="0">
                <a:solidFill>
                  <a:schemeClr val="accent2"/>
                </a:solidFill>
              </a:rPr>
              <a:t>Staff</a:t>
            </a:r>
            <a:endParaRPr lang="en-US" altLang="en-US" sz="1400" dirty="0">
              <a:solidFill>
                <a:schemeClr val="accent2"/>
              </a:solidFill>
            </a:endParaRPr>
          </a:p>
        </p:txBody>
      </p:sp>
      <p:sp>
        <p:nvSpPr>
          <p:cNvPr id="8" name="TextBox 7"/>
          <p:cNvSpPr txBox="1"/>
          <p:nvPr/>
        </p:nvSpPr>
        <p:spPr>
          <a:xfrm>
            <a:off x="6166219" y="3575106"/>
            <a:ext cx="1772087" cy="276999"/>
          </a:xfrm>
          <a:prstGeom prst="rect">
            <a:avLst/>
          </a:prstGeom>
          <a:noFill/>
        </p:spPr>
        <p:txBody>
          <a:bodyPr wrap="none" rtlCol="0">
            <a:spAutoFit/>
          </a:bodyPr>
          <a:lstStyle/>
          <a:p>
            <a:pPr algn="ctr">
              <a:spcBef>
                <a:spcPct val="0"/>
              </a:spcBef>
              <a:buFontTx/>
              <a:buNone/>
            </a:pPr>
            <a:r>
              <a:rPr lang="en-US" altLang="en-US" sz="1200" dirty="0" smtClean="0"/>
              <a:t>Development Center CEO</a:t>
            </a:r>
            <a:endParaRPr lang="en-US" altLang="en-US" sz="1200" dirty="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5526" y="2844084"/>
            <a:ext cx="8753475" cy="2362200"/>
          </a:xfrm>
          <a:prstGeom prst="rect">
            <a:avLst/>
          </a:prstGeom>
        </p:spPr>
      </p:pic>
      <p:sp>
        <p:nvSpPr>
          <p:cNvPr id="18" name="TextBox 17"/>
          <p:cNvSpPr txBox="1"/>
          <p:nvPr/>
        </p:nvSpPr>
        <p:spPr>
          <a:xfrm>
            <a:off x="9462498" y="5248068"/>
            <a:ext cx="680699" cy="307777"/>
          </a:xfrm>
          <a:prstGeom prst="rect">
            <a:avLst/>
          </a:prstGeom>
          <a:noFill/>
        </p:spPr>
        <p:txBody>
          <a:bodyPr wrap="none" rtlCol="0">
            <a:spAutoFit/>
          </a:bodyPr>
          <a:lstStyle/>
          <a:p>
            <a:r>
              <a:rPr lang="en-US" sz="1400" baseline="-25000" dirty="0">
                <a:solidFill>
                  <a:schemeClr val="tx1">
                    <a:lumMod val="65000"/>
                    <a:lumOff val="35000"/>
                  </a:schemeClr>
                </a:solidFill>
              </a:rPr>
              <a:t>Testers (*)</a:t>
            </a:r>
            <a:endParaRPr lang="en-US" sz="1400" dirty="0">
              <a:solidFill>
                <a:schemeClr val="tx1">
                  <a:lumMod val="65000"/>
                  <a:lumOff val="35000"/>
                </a:schemeClr>
              </a:solidFill>
            </a:endParaRPr>
          </a:p>
        </p:txBody>
      </p:sp>
      <p:sp>
        <p:nvSpPr>
          <p:cNvPr id="80" name="TextBox 79"/>
          <p:cNvSpPr txBox="1"/>
          <p:nvPr/>
        </p:nvSpPr>
        <p:spPr>
          <a:xfrm>
            <a:off x="3672802" y="5232157"/>
            <a:ext cx="1257634" cy="523220"/>
          </a:xfrm>
          <a:prstGeom prst="rect">
            <a:avLst/>
          </a:prstGeom>
          <a:noFill/>
        </p:spPr>
        <p:txBody>
          <a:bodyPr wrap="square" rtlCol="0">
            <a:spAutoFit/>
          </a:bodyPr>
          <a:lstStyle/>
          <a:p>
            <a:pPr algn="ctr"/>
            <a:r>
              <a:rPr lang="en-US" sz="1400" baseline="-25000" dirty="0" smtClean="0">
                <a:solidFill>
                  <a:schemeClr val="tx1">
                    <a:lumMod val="65000"/>
                    <a:lumOff val="35000"/>
                  </a:schemeClr>
                </a:solidFill>
              </a:rPr>
              <a:t>Application</a:t>
            </a:r>
            <a:r>
              <a:rPr lang="en-US" sz="1400" dirty="0" smtClean="0">
                <a:solidFill>
                  <a:schemeClr val="tx1">
                    <a:lumMod val="65000"/>
                    <a:lumOff val="35000"/>
                  </a:schemeClr>
                </a:solidFill>
              </a:rPr>
              <a:t> </a:t>
            </a:r>
            <a:r>
              <a:rPr lang="en-US" sz="1400" baseline="-25000" dirty="0" smtClean="0">
                <a:solidFill>
                  <a:schemeClr val="tx1">
                    <a:lumMod val="65000"/>
                    <a:lumOff val="35000"/>
                  </a:schemeClr>
                </a:solidFill>
              </a:rPr>
              <a:t>architects/analyst</a:t>
            </a:r>
            <a:endParaRPr lang="en-US" sz="1400" dirty="0">
              <a:solidFill>
                <a:schemeClr val="tx1">
                  <a:lumMod val="65000"/>
                  <a:lumOff val="35000"/>
                </a:schemeClr>
              </a:solidFill>
            </a:endParaRPr>
          </a:p>
        </p:txBody>
      </p:sp>
      <p:sp>
        <p:nvSpPr>
          <p:cNvPr id="81" name="TextBox 80"/>
          <p:cNvSpPr txBox="1"/>
          <p:nvPr/>
        </p:nvSpPr>
        <p:spPr>
          <a:xfrm>
            <a:off x="5278498" y="5232722"/>
            <a:ext cx="822213" cy="307777"/>
          </a:xfrm>
          <a:prstGeom prst="rect">
            <a:avLst/>
          </a:prstGeom>
          <a:noFill/>
        </p:spPr>
        <p:txBody>
          <a:bodyPr wrap="none" rtlCol="0">
            <a:spAutoFit/>
          </a:bodyPr>
          <a:lstStyle/>
          <a:p>
            <a:r>
              <a:rPr lang="en-US" sz="1400" baseline="-25000" dirty="0">
                <a:solidFill>
                  <a:schemeClr val="tx1">
                    <a:lumMod val="65000"/>
                    <a:lumOff val="35000"/>
                  </a:schemeClr>
                </a:solidFill>
              </a:rPr>
              <a:t>DB Designers</a:t>
            </a:r>
            <a:endParaRPr lang="en-US" sz="1400" dirty="0">
              <a:solidFill>
                <a:schemeClr val="tx1">
                  <a:lumMod val="65000"/>
                  <a:lumOff val="35000"/>
                </a:schemeClr>
              </a:solidFill>
            </a:endParaRPr>
          </a:p>
        </p:txBody>
      </p:sp>
      <p:sp>
        <p:nvSpPr>
          <p:cNvPr id="82" name="TextBox 81"/>
          <p:cNvSpPr txBox="1"/>
          <p:nvPr/>
        </p:nvSpPr>
        <p:spPr>
          <a:xfrm>
            <a:off x="6713726" y="5232157"/>
            <a:ext cx="727507" cy="307777"/>
          </a:xfrm>
          <a:prstGeom prst="rect">
            <a:avLst/>
          </a:prstGeom>
          <a:noFill/>
        </p:spPr>
        <p:txBody>
          <a:bodyPr wrap="none" rtlCol="0">
            <a:spAutoFit/>
          </a:bodyPr>
          <a:lstStyle/>
          <a:p>
            <a:r>
              <a:rPr lang="en-US" sz="1400" baseline="-25000" dirty="0">
                <a:solidFill>
                  <a:schemeClr val="tx1">
                    <a:lumMod val="65000"/>
                    <a:lumOff val="35000"/>
                  </a:schemeClr>
                </a:solidFill>
              </a:rPr>
              <a:t>Developers</a:t>
            </a:r>
            <a:endParaRPr lang="en-US" sz="1400" dirty="0">
              <a:solidFill>
                <a:schemeClr val="tx1">
                  <a:lumMod val="65000"/>
                  <a:lumOff val="35000"/>
                </a:schemeClr>
              </a:solidFill>
            </a:endParaRPr>
          </a:p>
        </p:txBody>
      </p:sp>
      <p:sp>
        <p:nvSpPr>
          <p:cNvPr id="83" name="TextBox 82"/>
          <p:cNvSpPr txBox="1"/>
          <p:nvPr/>
        </p:nvSpPr>
        <p:spPr>
          <a:xfrm>
            <a:off x="7849295" y="5248068"/>
            <a:ext cx="1105111" cy="307777"/>
          </a:xfrm>
          <a:prstGeom prst="rect">
            <a:avLst/>
          </a:prstGeom>
          <a:noFill/>
        </p:spPr>
        <p:txBody>
          <a:bodyPr wrap="none" rtlCol="0">
            <a:spAutoFit/>
          </a:bodyPr>
          <a:lstStyle/>
          <a:p>
            <a:r>
              <a:rPr lang="en-US" sz="1400" baseline="-25000" dirty="0">
                <a:solidFill>
                  <a:schemeClr val="tx1">
                    <a:lumMod val="65000"/>
                    <a:lumOff val="35000"/>
                  </a:schemeClr>
                </a:solidFill>
              </a:rPr>
              <a:t>Graphics Designers</a:t>
            </a:r>
            <a:endParaRPr lang="en-US" sz="1400" dirty="0">
              <a:solidFill>
                <a:schemeClr val="tx1">
                  <a:lumMod val="65000"/>
                  <a:lumOff val="35000"/>
                </a:schemeClr>
              </a:solidFill>
            </a:endParaRPr>
          </a:p>
        </p:txBody>
      </p:sp>
      <p:sp>
        <p:nvSpPr>
          <p:cNvPr id="84" name="TextBox 83"/>
          <p:cNvSpPr txBox="1"/>
          <p:nvPr/>
        </p:nvSpPr>
        <p:spPr>
          <a:xfrm>
            <a:off x="2202706" y="5232157"/>
            <a:ext cx="1402465" cy="307777"/>
          </a:xfrm>
          <a:prstGeom prst="rect">
            <a:avLst/>
          </a:prstGeom>
          <a:noFill/>
        </p:spPr>
        <p:txBody>
          <a:bodyPr wrap="square" rtlCol="0">
            <a:spAutoFit/>
          </a:bodyPr>
          <a:lstStyle/>
          <a:p>
            <a:pPr algn="ctr"/>
            <a:r>
              <a:rPr lang="en-US" sz="1400" baseline="-25000" dirty="0">
                <a:solidFill>
                  <a:schemeClr val="tx1">
                    <a:lumMod val="65000"/>
                    <a:lumOff val="35000"/>
                  </a:schemeClr>
                </a:solidFill>
              </a:rPr>
              <a:t>Business </a:t>
            </a:r>
            <a:r>
              <a:rPr lang="en-US" sz="1400" baseline="-25000" dirty="0" smtClean="0">
                <a:solidFill>
                  <a:schemeClr val="tx1">
                    <a:lumMod val="65000"/>
                    <a:lumOff val="35000"/>
                  </a:schemeClr>
                </a:solidFill>
              </a:rPr>
              <a:t>Domain </a:t>
            </a:r>
            <a:endParaRPr lang="en-US" sz="1400" dirty="0">
              <a:solidFill>
                <a:schemeClr val="tx1">
                  <a:lumMod val="65000"/>
                  <a:lumOff val="35000"/>
                </a:schemeClr>
              </a:solidFill>
            </a:endParaRPr>
          </a:p>
        </p:txBody>
      </p:sp>
      <p:sp>
        <p:nvSpPr>
          <p:cNvPr id="85" name="TextBox 84"/>
          <p:cNvSpPr txBox="1"/>
          <p:nvPr/>
        </p:nvSpPr>
        <p:spPr>
          <a:xfrm>
            <a:off x="10651289" y="5232158"/>
            <a:ext cx="1039387" cy="307777"/>
          </a:xfrm>
          <a:prstGeom prst="rect">
            <a:avLst/>
          </a:prstGeom>
          <a:noFill/>
        </p:spPr>
        <p:txBody>
          <a:bodyPr wrap="none" rtlCol="0">
            <a:spAutoFit/>
          </a:bodyPr>
          <a:lstStyle/>
          <a:p>
            <a:r>
              <a:rPr lang="en-US" sz="1400" baseline="-25000" dirty="0">
                <a:solidFill>
                  <a:schemeClr val="tx1">
                    <a:lumMod val="65000"/>
                    <a:lumOff val="35000"/>
                  </a:schemeClr>
                </a:solidFill>
              </a:rPr>
              <a:t>Projects Manager</a:t>
            </a:r>
            <a:endParaRPr lang="en-US" sz="1400" dirty="0">
              <a:solidFill>
                <a:schemeClr val="tx1">
                  <a:lumMod val="65000"/>
                  <a:lumOff val="35000"/>
                </a:schemeClr>
              </a:solidFill>
            </a:endParaRPr>
          </a:p>
        </p:txBody>
      </p:sp>
    </p:spTree>
    <p:extLst>
      <p:ext uri="{BB962C8B-B14F-4D97-AF65-F5344CB8AC3E}">
        <p14:creationId xmlns:p14="http://schemas.microsoft.com/office/powerpoint/2010/main" val="3586401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008" y="0"/>
            <a:ext cx="10001992" cy="68580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771408" cy="6858000"/>
          </a:xfrm>
          <a:prstGeom prst="rect">
            <a:avLst/>
          </a:prstGeom>
        </p:spPr>
      </p:pic>
      <p:sp>
        <p:nvSpPr>
          <p:cNvPr id="2" name="Title 1"/>
          <p:cNvSpPr>
            <a:spLocks noGrp="1"/>
          </p:cNvSpPr>
          <p:nvPr>
            <p:ph type="title"/>
          </p:nvPr>
        </p:nvSpPr>
        <p:spPr>
          <a:xfrm>
            <a:off x="318185" y="2366921"/>
            <a:ext cx="3774989" cy="1282442"/>
          </a:xfrm>
        </p:spPr>
        <p:txBody>
          <a:bodyPr>
            <a:normAutofit/>
          </a:bodyPr>
          <a:lstStyle/>
          <a:p>
            <a:r>
              <a:rPr lang="en-US" sz="4000" b="1" dirty="0" smtClean="0">
                <a:solidFill>
                  <a:schemeClr val="accent2">
                    <a:lumMod val="60000"/>
                    <a:lumOff val="40000"/>
                  </a:schemeClr>
                </a:solidFill>
                <a:latin typeface="+mn-lt"/>
              </a:rPr>
              <a:t>OUR </a:t>
            </a:r>
            <a:r>
              <a:rPr lang="en-US" sz="4000" b="1" dirty="0" smtClean="0">
                <a:solidFill>
                  <a:schemeClr val="bg1"/>
                </a:solidFill>
                <a:latin typeface="+mn-lt"/>
              </a:rPr>
              <a:t>SERVICES</a:t>
            </a:r>
            <a:endParaRPr lang="en-US" sz="4000" b="1" dirty="0">
              <a:solidFill>
                <a:schemeClr val="bg1"/>
              </a:solidFill>
              <a:latin typeface="+mn-lt"/>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753" y="3384089"/>
            <a:ext cx="695325" cy="38100"/>
          </a:xfrm>
          <a:prstGeom prst="rect">
            <a:avLst/>
          </a:prstGeom>
        </p:spPr>
      </p:pic>
      <p:sp>
        <p:nvSpPr>
          <p:cNvPr id="12" name="Title 1"/>
          <p:cNvSpPr txBox="1">
            <a:spLocks/>
          </p:cNvSpPr>
          <p:nvPr/>
        </p:nvSpPr>
        <p:spPr>
          <a:xfrm>
            <a:off x="318185" y="3312942"/>
            <a:ext cx="3659660" cy="128244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altLang="en-US" sz="1100" dirty="0">
                <a:solidFill>
                  <a:schemeClr val="bg1"/>
                </a:solidFill>
              </a:rPr>
              <a:t>We work with our IT partners to solve challenging architectural design problems for their clients</a:t>
            </a:r>
            <a:br>
              <a:rPr lang="en-US" altLang="en-US" sz="1100" dirty="0">
                <a:solidFill>
                  <a:schemeClr val="bg1"/>
                </a:solidFill>
              </a:rPr>
            </a:br>
            <a:endParaRPr lang="en-US" sz="1100" dirty="0" smtClean="0">
              <a:solidFill>
                <a:schemeClr val="bg1"/>
              </a:solidFill>
              <a:latin typeface="+mn-lt"/>
            </a:endParaRPr>
          </a:p>
        </p:txBody>
      </p:sp>
    </p:spTree>
    <p:extLst>
      <p:ext uri="{BB962C8B-B14F-4D97-AF65-F5344CB8AC3E}">
        <p14:creationId xmlns:p14="http://schemas.microsoft.com/office/powerpoint/2010/main" val="4202285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Picture 10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95847" cy="6858000"/>
          </a:xfrm>
          <a:prstGeom prst="rect">
            <a:avLst/>
          </a:prstGeom>
        </p:spPr>
      </p:pic>
      <p:sp>
        <p:nvSpPr>
          <p:cNvPr id="4" name="Subtitle 2"/>
          <p:cNvSpPr txBox="1">
            <a:spLocks/>
          </p:cNvSpPr>
          <p:nvPr/>
        </p:nvSpPr>
        <p:spPr>
          <a:xfrm>
            <a:off x="2667288" y="389118"/>
            <a:ext cx="6650836" cy="6675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None/>
              <a:defRPr/>
            </a:pPr>
            <a:r>
              <a:rPr lang="en-US" altLang="en-US" b="1" dirty="0" smtClean="0">
                <a:solidFill>
                  <a:schemeClr val="accent1">
                    <a:lumMod val="50000"/>
                  </a:schemeClr>
                </a:solidFill>
                <a:latin typeface="Arial Narrow" panose="020B0606020202030204" pitchFamily="34" charset="0"/>
              </a:rPr>
              <a:t>STPL OFFERS THE FOLLOWING </a:t>
            </a:r>
            <a:r>
              <a:rPr lang="en-US" altLang="en-US" b="1" dirty="0" smtClean="0">
                <a:solidFill>
                  <a:schemeClr val="accent2"/>
                </a:solidFill>
                <a:latin typeface="Arial Narrow" panose="020B0606020202030204" pitchFamily="34" charset="0"/>
              </a:rPr>
              <a:t>SERVICES</a:t>
            </a:r>
            <a:endParaRPr lang="en-US" altLang="en-US" b="1" dirty="0">
              <a:solidFill>
                <a:schemeClr val="accent2"/>
              </a:solidFill>
              <a:latin typeface="Arial Narrow" panose="020B060602020203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4636" y="955313"/>
            <a:ext cx="695325" cy="38100"/>
          </a:xfrm>
          <a:prstGeom prst="rect">
            <a:avLst/>
          </a:prstGeom>
        </p:spPr>
      </p:pic>
      <p:sp>
        <p:nvSpPr>
          <p:cNvPr id="9" name="Rectangle 8"/>
          <p:cNvSpPr/>
          <p:nvPr/>
        </p:nvSpPr>
        <p:spPr>
          <a:xfrm>
            <a:off x="2593300" y="1587436"/>
            <a:ext cx="3241590" cy="1954381"/>
          </a:xfrm>
          <a:prstGeom prst="rect">
            <a:avLst/>
          </a:prstGeom>
        </p:spPr>
        <p:txBody>
          <a:bodyPr wrap="square">
            <a:spAutoFit/>
          </a:bodyPr>
          <a:lstStyle/>
          <a:p>
            <a:pPr>
              <a:spcBef>
                <a:spcPct val="0"/>
              </a:spcBef>
              <a:defRPr/>
            </a:pPr>
            <a:r>
              <a:rPr lang="en-US" altLang="en-US" sz="1100" dirty="0">
                <a:solidFill>
                  <a:srgbClr val="4D4D4D"/>
                </a:solidFill>
              </a:rPr>
              <a:t>We work with our IT partners to solve challenging architectural design problems for their clients</a:t>
            </a:r>
            <a:br>
              <a:rPr lang="en-US" altLang="en-US" sz="1100" dirty="0">
                <a:solidFill>
                  <a:srgbClr val="4D4D4D"/>
                </a:solidFill>
              </a:rPr>
            </a:br>
            <a:r>
              <a:rPr lang="en-US" altLang="en-US" sz="1100" dirty="0">
                <a:solidFill>
                  <a:srgbClr val="4D4D4D"/>
                </a:solidFill>
              </a:rPr>
              <a:t>We can help to define, design, build and implement  applications, that include communications, front and back end office operations, with a substantial out reach to clients and their </a:t>
            </a:r>
            <a:r>
              <a:rPr lang="en-US" altLang="en-US" sz="1100" dirty="0" smtClean="0">
                <a:solidFill>
                  <a:srgbClr val="4D4D4D"/>
                </a:solidFill>
              </a:rPr>
              <a:t>associates. New </a:t>
            </a:r>
            <a:r>
              <a:rPr lang="en-US" altLang="en-US" sz="1100" dirty="0">
                <a:solidFill>
                  <a:srgbClr val="4D4D4D"/>
                </a:solidFill>
              </a:rPr>
              <a:t>applications that can reshape the clients mode of operation with value added, better service,  improved precision, lower operating cost and greater efficiency functionality, enabling the client to better compete in the marketplace</a:t>
            </a:r>
          </a:p>
        </p:txBody>
      </p:sp>
      <p:sp>
        <p:nvSpPr>
          <p:cNvPr id="10" name="TextBox 9"/>
          <p:cNvSpPr txBox="1"/>
          <p:nvPr/>
        </p:nvSpPr>
        <p:spPr>
          <a:xfrm>
            <a:off x="2601744" y="1284281"/>
            <a:ext cx="2966774" cy="307777"/>
          </a:xfrm>
          <a:prstGeom prst="rect">
            <a:avLst/>
          </a:prstGeom>
          <a:noFill/>
        </p:spPr>
        <p:txBody>
          <a:bodyPr wrap="none" rtlCol="0">
            <a:spAutoFit/>
          </a:bodyPr>
          <a:lstStyle/>
          <a:p>
            <a:r>
              <a:rPr lang="en-US" altLang="en-US" sz="1400" dirty="0">
                <a:solidFill>
                  <a:schemeClr val="accent2"/>
                </a:solidFill>
              </a:rPr>
              <a:t>Application and Product </a:t>
            </a:r>
            <a:r>
              <a:rPr lang="en-US" altLang="en-US" sz="1400" dirty="0" smtClean="0">
                <a:solidFill>
                  <a:schemeClr val="accent2"/>
                </a:solidFill>
              </a:rPr>
              <a:t>Development</a:t>
            </a:r>
            <a:endParaRPr lang="en-US" altLang="en-US" sz="1400" dirty="0">
              <a:solidFill>
                <a:schemeClr val="accent2"/>
              </a:solidFill>
            </a:endParaRPr>
          </a:p>
        </p:txBody>
      </p:sp>
      <p:sp>
        <p:nvSpPr>
          <p:cNvPr id="11" name="Rectangle 10"/>
          <p:cNvSpPr/>
          <p:nvPr/>
        </p:nvSpPr>
        <p:spPr>
          <a:xfrm>
            <a:off x="6765820" y="1602189"/>
            <a:ext cx="3241590" cy="1277273"/>
          </a:xfrm>
          <a:prstGeom prst="rect">
            <a:avLst/>
          </a:prstGeom>
        </p:spPr>
        <p:txBody>
          <a:bodyPr wrap="square">
            <a:spAutoFit/>
          </a:bodyPr>
          <a:lstStyle/>
          <a:p>
            <a:pPr>
              <a:spcBef>
                <a:spcPct val="0"/>
              </a:spcBef>
              <a:defRPr/>
            </a:pPr>
            <a:r>
              <a:rPr lang="en-US" altLang="en-US" sz="1100" dirty="0">
                <a:solidFill>
                  <a:srgbClr val="4D4D4D"/>
                </a:solidFill>
              </a:rPr>
              <a:t>We work with our partners to help them maintain or evolve their client’s legacy systems, and to create interfaces between systems  to automate other portions and improve the overall performance of the applications. This can freed the partner’s skilled &amp; experienced staff to undertake newer and higher value projects</a:t>
            </a:r>
          </a:p>
        </p:txBody>
      </p:sp>
      <p:sp>
        <p:nvSpPr>
          <p:cNvPr id="12" name="TextBox 11"/>
          <p:cNvSpPr txBox="1"/>
          <p:nvPr/>
        </p:nvSpPr>
        <p:spPr>
          <a:xfrm>
            <a:off x="6765820" y="1284281"/>
            <a:ext cx="2996013" cy="307777"/>
          </a:xfrm>
          <a:prstGeom prst="rect">
            <a:avLst/>
          </a:prstGeom>
          <a:noFill/>
        </p:spPr>
        <p:txBody>
          <a:bodyPr wrap="none" rtlCol="0">
            <a:spAutoFit/>
          </a:bodyPr>
          <a:lstStyle/>
          <a:p>
            <a:pPr>
              <a:spcBef>
                <a:spcPct val="0"/>
              </a:spcBef>
              <a:defRPr/>
            </a:pPr>
            <a:r>
              <a:rPr lang="en-US" altLang="en-US" sz="1400" dirty="0">
                <a:solidFill>
                  <a:schemeClr val="accent2"/>
                </a:solidFill>
              </a:rPr>
              <a:t>Application Support and Maintenance </a:t>
            </a:r>
          </a:p>
        </p:txBody>
      </p:sp>
      <p:sp>
        <p:nvSpPr>
          <p:cNvPr id="54" name="Rectangle 53"/>
          <p:cNvSpPr/>
          <p:nvPr/>
        </p:nvSpPr>
        <p:spPr>
          <a:xfrm>
            <a:off x="2601744" y="3988498"/>
            <a:ext cx="3241590" cy="1277273"/>
          </a:xfrm>
          <a:prstGeom prst="rect">
            <a:avLst/>
          </a:prstGeom>
        </p:spPr>
        <p:txBody>
          <a:bodyPr wrap="square">
            <a:spAutoFit/>
          </a:bodyPr>
          <a:lstStyle/>
          <a:p>
            <a:pPr>
              <a:spcBef>
                <a:spcPct val="0"/>
              </a:spcBef>
              <a:defRPr/>
            </a:pPr>
            <a:r>
              <a:rPr lang="en-US" altLang="en-US" sz="1100" dirty="0">
                <a:solidFill>
                  <a:srgbClr val="4D4D4D"/>
                </a:solidFill>
              </a:rPr>
              <a:t>Dedicated Quality Assurance group is available to undertake Application Testing Assignments. The team is equipped to carry out Black Box (Functional Testing) as well as Code Reviews and Load Testing. The team also has undertaken testing for  Sec 504 and 508 Compliance assessment for physically challenged users</a:t>
            </a:r>
          </a:p>
        </p:txBody>
      </p:sp>
      <p:sp>
        <p:nvSpPr>
          <p:cNvPr id="55" name="TextBox 54"/>
          <p:cNvSpPr txBox="1"/>
          <p:nvPr/>
        </p:nvSpPr>
        <p:spPr>
          <a:xfrm>
            <a:off x="2593300" y="3649944"/>
            <a:ext cx="2199448" cy="307777"/>
          </a:xfrm>
          <a:prstGeom prst="rect">
            <a:avLst/>
          </a:prstGeom>
          <a:noFill/>
        </p:spPr>
        <p:txBody>
          <a:bodyPr wrap="none" rtlCol="0">
            <a:spAutoFit/>
          </a:bodyPr>
          <a:lstStyle/>
          <a:p>
            <a:pPr>
              <a:spcBef>
                <a:spcPct val="0"/>
              </a:spcBef>
              <a:defRPr/>
            </a:pPr>
            <a:r>
              <a:rPr lang="en-US" altLang="en-US" sz="1400" dirty="0">
                <a:solidFill>
                  <a:schemeClr val="accent2"/>
                </a:solidFill>
              </a:rPr>
              <a:t>Application Testing Services</a:t>
            </a:r>
          </a:p>
        </p:txBody>
      </p:sp>
      <p:sp>
        <p:nvSpPr>
          <p:cNvPr id="56" name="Rectangle 55"/>
          <p:cNvSpPr/>
          <p:nvPr/>
        </p:nvSpPr>
        <p:spPr>
          <a:xfrm>
            <a:off x="2593300" y="5687351"/>
            <a:ext cx="3241590" cy="938719"/>
          </a:xfrm>
          <a:prstGeom prst="rect">
            <a:avLst/>
          </a:prstGeom>
        </p:spPr>
        <p:txBody>
          <a:bodyPr wrap="square">
            <a:spAutoFit/>
          </a:bodyPr>
          <a:lstStyle/>
          <a:p>
            <a:pPr>
              <a:spcBef>
                <a:spcPct val="0"/>
              </a:spcBef>
              <a:defRPr/>
            </a:pPr>
            <a:r>
              <a:rPr lang="en-US" altLang="en-US" sz="1100" dirty="0">
                <a:solidFill>
                  <a:srgbClr val="4D4D4D"/>
                </a:solidFill>
              </a:rPr>
              <a:t>We provide CAD related services like SolidWorks, Paper to CAD conversion, Reverse Engineering, 3D Modeling and Rendering, Drafting Services in Civil Engineering, Mechanical Engineering and Electrical Engineering.</a:t>
            </a:r>
          </a:p>
        </p:txBody>
      </p:sp>
      <p:sp>
        <p:nvSpPr>
          <p:cNvPr id="57" name="TextBox 56"/>
          <p:cNvSpPr txBox="1"/>
          <p:nvPr/>
        </p:nvSpPr>
        <p:spPr>
          <a:xfrm>
            <a:off x="2593300" y="5369962"/>
            <a:ext cx="1210588" cy="307777"/>
          </a:xfrm>
          <a:prstGeom prst="rect">
            <a:avLst/>
          </a:prstGeom>
          <a:noFill/>
        </p:spPr>
        <p:txBody>
          <a:bodyPr wrap="none" rtlCol="0">
            <a:spAutoFit/>
          </a:bodyPr>
          <a:lstStyle/>
          <a:p>
            <a:pPr>
              <a:spcBef>
                <a:spcPct val="0"/>
              </a:spcBef>
              <a:defRPr/>
            </a:pPr>
            <a:r>
              <a:rPr lang="en-US" altLang="en-US" sz="1400" dirty="0">
                <a:solidFill>
                  <a:schemeClr val="accent2"/>
                </a:solidFill>
              </a:rPr>
              <a:t>CAD Solutions</a:t>
            </a:r>
          </a:p>
        </p:txBody>
      </p:sp>
      <p:sp>
        <p:nvSpPr>
          <p:cNvPr id="58" name="Rectangle 57"/>
          <p:cNvSpPr/>
          <p:nvPr/>
        </p:nvSpPr>
        <p:spPr>
          <a:xfrm>
            <a:off x="6774264" y="3331384"/>
            <a:ext cx="3241590" cy="938719"/>
          </a:xfrm>
          <a:prstGeom prst="rect">
            <a:avLst/>
          </a:prstGeom>
        </p:spPr>
        <p:txBody>
          <a:bodyPr wrap="square">
            <a:spAutoFit/>
          </a:bodyPr>
          <a:lstStyle/>
          <a:p>
            <a:pPr>
              <a:spcBef>
                <a:spcPct val="0"/>
              </a:spcBef>
              <a:defRPr/>
            </a:pPr>
            <a:r>
              <a:rPr lang="en-US" altLang="en-US" sz="1100" dirty="0">
                <a:solidFill>
                  <a:srgbClr val="4D4D4D"/>
                </a:solidFill>
              </a:rPr>
              <a:t>We use our superior project management skills to help software companies define and implement world-class software engineering practices and processes which are in line with internationally acclaimed models, and/or provide IT Visioning Plans</a:t>
            </a:r>
          </a:p>
        </p:txBody>
      </p:sp>
      <p:sp>
        <p:nvSpPr>
          <p:cNvPr id="59" name="TextBox 58"/>
          <p:cNvSpPr txBox="1"/>
          <p:nvPr/>
        </p:nvSpPr>
        <p:spPr>
          <a:xfrm>
            <a:off x="6774264" y="3030103"/>
            <a:ext cx="1593770" cy="307777"/>
          </a:xfrm>
          <a:prstGeom prst="rect">
            <a:avLst/>
          </a:prstGeom>
          <a:noFill/>
        </p:spPr>
        <p:txBody>
          <a:bodyPr wrap="none" rtlCol="0">
            <a:spAutoFit/>
          </a:bodyPr>
          <a:lstStyle/>
          <a:p>
            <a:pPr>
              <a:spcBef>
                <a:spcPct val="0"/>
              </a:spcBef>
              <a:defRPr/>
            </a:pPr>
            <a:r>
              <a:rPr lang="en-US" altLang="en-US" sz="1400" dirty="0">
                <a:solidFill>
                  <a:schemeClr val="accent2"/>
                </a:solidFill>
              </a:rPr>
              <a:t>Consulting Services</a:t>
            </a:r>
          </a:p>
        </p:txBody>
      </p:sp>
    </p:spTree>
    <p:extLst>
      <p:ext uri="{BB962C8B-B14F-4D97-AF65-F5344CB8AC3E}">
        <p14:creationId xmlns:p14="http://schemas.microsoft.com/office/powerpoint/2010/main" val="97703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7428" y="0"/>
            <a:ext cx="9094572" cy="68580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771408" cy="6858000"/>
          </a:xfrm>
          <a:prstGeom prst="rect">
            <a:avLst/>
          </a:prstGeom>
        </p:spPr>
      </p:pic>
      <p:sp>
        <p:nvSpPr>
          <p:cNvPr id="2" name="Title 1"/>
          <p:cNvSpPr>
            <a:spLocks noGrp="1"/>
          </p:cNvSpPr>
          <p:nvPr>
            <p:ph type="title"/>
          </p:nvPr>
        </p:nvSpPr>
        <p:spPr>
          <a:xfrm>
            <a:off x="318185" y="2066074"/>
            <a:ext cx="3841923" cy="1282442"/>
          </a:xfrm>
        </p:spPr>
        <p:txBody>
          <a:bodyPr>
            <a:normAutofit/>
          </a:bodyPr>
          <a:lstStyle/>
          <a:p>
            <a:r>
              <a:rPr lang="en-US" sz="4000" b="1" dirty="0" smtClean="0">
                <a:solidFill>
                  <a:schemeClr val="accent2">
                    <a:lumMod val="60000"/>
                    <a:lumOff val="40000"/>
                  </a:schemeClr>
                </a:solidFill>
                <a:latin typeface="+mn-lt"/>
              </a:rPr>
              <a:t>WE USE </a:t>
            </a:r>
            <a:r>
              <a:rPr lang="en-US" sz="4000" b="1" dirty="0" smtClean="0">
                <a:solidFill>
                  <a:schemeClr val="bg1"/>
                </a:solidFill>
                <a:latin typeface="+mn-lt"/>
              </a:rPr>
              <a:t>TECHNOLOGIES</a:t>
            </a:r>
            <a:endParaRPr lang="en-US" sz="4000" b="1" dirty="0">
              <a:solidFill>
                <a:schemeClr val="bg1"/>
              </a:solidFill>
              <a:latin typeface="+mn-lt"/>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753" y="3384089"/>
            <a:ext cx="695325" cy="38100"/>
          </a:xfrm>
          <a:prstGeom prst="rect">
            <a:avLst/>
          </a:prstGeom>
        </p:spPr>
      </p:pic>
      <p:sp>
        <p:nvSpPr>
          <p:cNvPr id="12" name="Title 1"/>
          <p:cNvSpPr txBox="1">
            <a:spLocks/>
          </p:cNvSpPr>
          <p:nvPr/>
        </p:nvSpPr>
        <p:spPr>
          <a:xfrm>
            <a:off x="318185" y="3312942"/>
            <a:ext cx="3659660" cy="128244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altLang="en-US" sz="1100" dirty="0">
                <a:solidFill>
                  <a:schemeClr val="bg1"/>
                </a:solidFill>
              </a:rPr>
              <a:t>The question of technology is usually a concern of a service provider, and we always choose the programming languages and technologies suitable for project aims, size and budget.</a:t>
            </a:r>
            <a:br>
              <a:rPr lang="en-US" altLang="en-US" sz="1100" dirty="0">
                <a:solidFill>
                  <a:schemeClr val="bg1"/>
                </a:solidFill>
              </a:rPr>
            </a:br>
            <a:endParaRPr lang="en-US" sz="1100" dirty="0" smtClean="0">
              <a:solidFill>
                <a:schemeClr val="bg1"/>
              </a:solidFill>
              <a:latin typeface="+mn-lt"/>
            </a:endParaRPr>
          </a:p>
        </p:txBody>
      </p:sp>
    </p:spTree>
    <p:extLst>
      <p:ext uri="{BB962C8B-B14F-4D97-AF65-F5344CB8AC3E}">
        <p14:creationId xmlns:p14="http://schemas.microsoft.com/office/powerpoint/2010/main" val="32457646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Picture 10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95847" cy="6858000"/>
          </a:xfrm>
          <a:prstGeom prst="rect">
            <a:avLst/>
          </a:prstGeom>
        </p:spPr>
      </p:pic>
      <p:sp>
        <p:nvSpPr>
          <p:cNvPr id="4" name="Subtitle 2"/>
          <p:cNvSpPr txBox="1">
            <a:spLocks/>
          </p:cNvSpPr>
          <p:nvPr/>
        </p:nvSpPr>
        <p:spPr>
          <a:xfrm>
            <a:off x="2724952" y="356167"/>
            <a:ext cx="6650836" cy="6675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None/>
              <a:defRPr/>
            </a:pPr>
            <a:r>
              <a:rPr lang="en-US" altLang="en-US" b="1" dirty="0" smtClean="0">
                <a:solidFill>
                  <a:schemeClr val="accent1">
                    <a:lumMod val="50000"/>
                  </a:schemeClr>
                </a:solidFill>
                <a:latin typeface="Arial Narrow" panose="020B0606020202030204" pitchFamily="34" charset="0"/>
              </a:rPr>
              <a:t>TECHNOLOGIES</a:t>
            </a:r>
            <a:endParaRPr lang="en-US" altLang="en-US" b="1" dirty="0">
              <a:solidFill>
                <a:schemeClr val="accent1">
                  <a:lumMod val="50000"/>
                </a:schemeClr>
              </a:solidFill>
              <a:latin typeface="Arial Narrow" panose="020B060602020203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2300" y="922362"/>
            <a:ext cx="695325" cy="38100"/>
          </a:xfrm>
          <a:prstGeom prst="rect">
            <a:avLst/>
          </a:prstGeom>
        </p:spPr>
      </p:pic>
      <p:sp>
        <p:nvSpPr>
          <p:cNvPr id="9" name="Rectangle 8"/>
          <p:cNvSpPr/>
          <p:nvPr/>
        </p:nvSpPr>
        <p:spPr>
          <a:xfrm>
            <a:off x="2716508" y="2378269"/>
            <a:ext cx="3241590" cy="600164"/>
          </a:xfrm>
          <a:prstGeom prst="rect">
            <a:avLst/>
          </a:prstGeom>
        </p:spPr>
        <p:txBody>
          <a:bodyPr wrap="square">
            <a:spAutoFit/>
          </a:bodyPr>
          <a:lstStyle/>
          <a:p>
            <a:pPr>
              <a:spcBef>
                <a:spcPct val="0"/>
              </a:spcBef>
              <a:defRPr/>
            </a:pPr>
            <a:r>
              <a:rPr lang="en-US" altLang="en-US" sz="1100" dirty="0">
                <a:solidFill>
                  <a:srgbClr val="4D4D4D"/>
                </a:solidFill>
              </a:rPr>
              <a:t>PHP, ASP.NET, XML, Java, JSP, J2EE, EJB, Embedded Technologies, ASP, Visual Basic, WML, WAP, CGI/PERL, Cold Fusion &amp; Ruby on Rails (</a:t>
            </a:r>
            <a:r>
              <a:rPr lang="en-US" altLang="en-US" sz="1100" dirty="0" err="1">
                <a:solidFill>
                  <a:srgbClr val="4D4D4D"/>
                </a:solidFill>
              </a:rPr>
              <a:t>RoR</a:t>
            </a:r>
            <a:r>
              <a:rPr lang="en-US" altLang="en-US" sz="1100" dirty="0">
                <a:solidFill>
                  <a:srgbClr val="4D4D4D"/>
                </a:solidFill>
              </a:rPr>
              <a:t>)</a:t>
            </a:r>
          </a:p>
        </p:txBody>
      </p:sp>
      <p:sp>
        <p:nvSpPr>
          <p:cNvPr id="10" name="TextBox 9"/>
          <p:cNvSpPr txBox="1"/>
          <p:nvPr/>
        </p:nvSpPr>
        <p:spPr>
          <a:xfrm>
            <a:off x="2724952" y="2075114"/>
            <a:ext cx="2536207" cy="307777"/>
          </a:xfrm>
          <a:prstGeom prst="rect">
            <a:avLst/>
          </a:prstGeom>
          <a:noFill/>
        </p:spPr>
        <p:txBody>
          <a:bodyPr wrap="none" rtlCol="0">
            <a:spAutoFit/>
          </a:bodyPr>
          <a:lstStyle/>
          <a:p>
            <a:r>
              <a:rPr lang="en-US" altLang="en-US" sz="1400" dirty="0">
                <a:solidFill>
                  <a:schemeClr val="accent2"/>
                </a:solidFill>
              </a:rPr>
              <a:t>Web &amp; Application Technologies</a:t>
            </a:r>
          </a:p>
        </p:txBody>
      </p:sp>
      <p:sp>
        <p:nvSpPr>
          <p:cNvPr id="11" name="Rectangle 10"/>
          <p:cNvSpPr/>
          <p:nvPr/>
        </p:nvSpPr>
        <p:spPr>
          <a:xfrm>
            <a:off x="6889028" y="2378269"/>
            <a:ext cx="3241590" cy="769441"/>
          </a:xfrm>
          <a:prstGeom prst="rect">
            <a:avLst/>
          </a:prstGeom>
        </p:spPr>
        <p:txBody>
          <a:bodyPr wrap="square">
            <a:spAutoFit/>
          </a:bodyPr>
          <a:lstStyle/>
          <a:p>
            <a:pPr>
              <a:spcBef>
                <a:spcPct val="0"/>
              </a:spcBef>
              <a:defRPr/>
            </a:pPr>
            <a:r>
              <a:rPr lang="en-US" altLang="en-US" sz="1100" dirty="0">
                <a:solidFill>
                  <a:srgbClr val="4D4D4D"/>
                </a:solidFill>
              </a:rPr>
              <a:t>Dreamweaver 8.0, Macromedia Flash 2005, Flex, Director, Shockwave, Photoshop CS2, Freehand, CorelDraw, Illustrator, Fireworks, Go live, Aftereffects, Painter, 3d Studio, Maya, Bryce etc.</a:t>
            </a:r>
          </a:p>
        </p:txBody>
      </p:sp>
      <p:sp>
        <p:nvSpPr>
          <p:cNvPr id="12" name="TextBox 11"/>
          <p:cNvSpPr txBox="1"/>
          <p:nvPr/>
        </p:nvSpPr>
        <p:spPr>
          <a:xfrm>
            <a:off x="6889028" y="2075114"/>
            <a:ext cx="1255472" cy="307777"/>
          </a:xfrm>
          <a:prstGeom prst="rect">
            <a:avLst/>
          </a:prstGeom>
          <a:noFill/>
        </p:spPr>
        <p:txBody>
          <a:bodyPr wrap="none" rtlCol="0">
            <a:spAutoFit/>
          </a:bodyPr>
          <a:lstStyle/>
          <a:p>
            <a:pPr>
              <a:spcBef>
                <a:spcPct val="0"/>
              </a:spcBef>
              <a:defRPr/>
            </a:pPr>
            <a:r>
              <a:rPr lang="en-US" altLang="en-US" sz="1400" dirty="0">
                <a:solidFill>
                  <a:schemeClr val="accent2"/>
                </a:solidFill>
              </a:rPr>
              <a:t>Design Studios</a:t>
            </a:r>
          </a:p>
        </p:txBody>
      </p:sp>
      <p:sp>
        <p:nvSpPr>
          <p:cNvPr id="2" name="TextBox 1"/>
          <p:cNvSpPr txBox="1"/>
          <p:nvPr/>
        </p:nvSpPr>
        <p:spPr>
          <a:xfrm>
            <a:off x="2716508" y="1213738"/>
            <a:ext cx="8063426" cy="769441"/>
          </a:xfrm>
          <a:prstGeom prst="rect">
            <a:avLst/>
          </a:prstGeom>
          <a:noFill/>
        </p:spPr>
        <p:txBody>
          <a:bodyPr wrap="none" rtlCol="0">
            <a:spAutoFit/>
          </a:bodyPr>
          <a:lstStyle/>
          <a:p>
            <a:r>
              <a:rPr lang="en-US" altLang="en-US" sz="1100" dirty="0">
                <a:solidFill>
                  <a:srgbClr val="4D4D4D"/>
                </a:solidFill>
              </a:rPr>
              <a:t>The question of technology is usually a concern of a service provider, and we always choose the programming languages and </a:t>
            </a:r>
            <a:r>
              <a:rPr lang="en-US" altLang="en-US" sz="1100" dirty="0" smtClean="0">
                <a:solidFill>
                  <a:srgbClr val="4D4D4D"/>
                </a:solidFill>
              </a:rPr>
              <a:t>technologies</a:t>
            </a:r>
          </a:p>
          <a:p>
            <a:r>
              <a:rPr lang="en-US" altLang="en-US" sz="1100" dirty="0" smtClean="0">
                <a:solidFill>
                  <a:srgbClr val="4D4D4D"/>
                </a:solidFill>
              </a:rPr>
              <a:t>suitable </a:t>
            </a:r>
            <a:r>
              <a:rPr lang="en-US" altLang="en-US" sz="1100" dirty="0">
                <a:solidFill>
                  <a:srgbClr val="4D4D4D"/>
                </a:solidFill>
              </a:rPr>
              <a:t>for project aims, size and budget. However, we are always attentive to all your requirements and wishes, including </a:t>
            </a:r>
            <a:r>
              <a:rPr lang="en-US" altLang="en-US" sz="1100" dirty="0" smtClean="0">
                <a:solidFill>
                  <a:srgbClr val="4D4D4D"/>
                </a:solidFill>
              </a:rPr>
              <a:t>technological</a:t>
            </a:r>
          </a:p>
          <a:p>
            <a:r>
              <a:rPr lang="en-US" altLang="en-US" sz="1100" dirty="0" smtClean="0">
                <a:solidFill>
                  <a:srgbClr val="4D4D4D"/>
                </a:solidFill>
              </a:rPr>
              <a:t>preferences</a:t>
            </a:r>
            <a:r>
              <a:rPr lang="en-US" altLang="en-US" sz="1100" dirty="0">
                <a:solidFill>
                  <a:srgbClr val="4D4D4D"/>
                </a:solidFill>
              </a:rPr>
              <a:t>. In any case, we choose the best technologies to optimize the project.</a:t>
            </a:r>
          </a:p>
          <a:p>
            <a:endParaRPr lang="en-US" sz="1100" dirty="0"/>
          </a:p>
        </p:txBody>
      </p:sp>
      <p:sp>
        <p:nvSpPr>
          <p:cNvPr id="16" name="Rectangle 15"/>
          <p:cNvSpPr/>
          <p:nvPr/>
        </p:nvSpPr>
        <p:spPr>
          <a:xfrm>
            <a:off x="2716508" y="3415466"/>
            <a:ext cx="3241590" cy="261610"/>
          </a:xfrm>
          <a:prstGeom prst="rect">
            <a:avLst/>
          </a:prstGeom>
        </p:spPr>
        <p:txBody>
          <a:bodyPr wrap="square">
            <a:spAutoFit/>
          </a:bodyPr>
          <a:lstStyle/>
          <a:p>
            <a:pPr>
              <a:spcBef>
                <a:spcPct val="0"/>
              </a:spcBef>
              <a:defRPr/>
            </a:pPr>
            <a:r>
              <a:rPr lang="en-US" altLang="en-US" sz="1100" dirty="0">
                <a:solidFill>
                  <a:srgbClr val="4D4D4D"/>
                </a:solidFill>
              </a:rPr>
              <a:t>MySQL, MS SQL Server 2005, Oracle 9i, MS Access</a:t>
            </a:r>
          </a:p>
        </p:txBody>
      </p:sp>
      <p:sp>
        <p:nvSpPr>
          <p:cNvPr id="17" name="TextBox 16"/>
          <p:cNvSpPr txBox="1"/>
          <p:nvPr/>
        </p:nvSpPr>
        <p:spPr>
          <a:xfrm>
            <a:off x="2724952" y="3112311"/>
            <a:ext cx="1537922" cy="307777"/>
          </a:xfrm>
          <a:prstGeom prst="rect">
            <a:avLst/>
          </a:prstGeom>
          <a:noFill/>
        </p:spPr>
        <p:txBody>
          <a:bodyPr wrap="none" rtlCol="0">
            <a:spAutoFit/>
          </a:bodyPr>
          <a:lstStyle/>
          <a:p>
            <a:r>
              <a:rPr lang="en-US" altLang="en-US" sz="1400" dirty="0">
                <a:solidFill>
                  <a:schemeClr val="accent2"/>
                </a:solidFill>
              </a:rPr>
              <a:t>Database Platform</a:t>
            </a:r>
          </a:p>
        </p:txBody>
      </p:sp>
      <p:sp>
        <p:nvSpPr>
          <p:cNvPr id="18" name="Rectangle 17"/>
          <p:cNvSpPr/>
          <p:nvPr/>
        </p:nvSpPr>
        <p:spPr>
          <a:xfrm>
            <a:off x="2716508" y="4114109"/>
            <a:ext cx="3241590" cy="430887"/>
          </a:xfrm>
          <a:prstGeom prst="rect">
            <a:avLst/>
          </a:prstGeom>
        </p:spPr>
        <p:txBody>
          <a:bodyPr wrap="square">
            <a:spAutoFit/>
          </a:bodyPr>
          <a:lstStyle/>
          <a:p>
            <a:pPr>
              <a:spcBef>
                <a:spcPct val="0"/>
              </a:spcBef>
              <a:defRPr/>
            </a:pPr>
            <a:r>
              <a:rPr lang="en-US" altLang="en-US" sz="1100" dirty="0">
                <a:solidFill>
                  <a:srgbClr val="4D4D4D"/>
                </a:solidFill>
              </a:rPr>
              <a:t>PHP, Drupal, Zend, </a:t>
            </a:r>
            <a:r>
              <a:rPr lang="en-US" altLang="en-US" sz="1100" dirty="0" err="1">
                <a:solidFill>
                  <a:srgbClr val="4D4D4D"/>
                </a:solidFill>
              </a:rPr>
              <a:t>CakePHP</a:t>
            </a:r>
            <a:r>
              <a:rPr lang="en-US" altLang="en-US" sz="1100" dirty="0">
                <a:solidFill>
                  <a:srgbClr val="4D4D4D"/>
                </a:solidFill>
              </a:rPr>
              <a:t>, </a:t>
            </a:r>
            <a:r>
              <a:rPr lang="en-US" altLang="en-US" sz="1100" dirty="0" err="1">
                <a:solidFill>
                  <a:srgbClr val="4D4D4D"/>
                </a:solidFill>
              </a:rPr>
              <a:t>Laravel</a:t>
            </a:r>
            <a:r>
              <a:rPr lang="en-US" altLang="en-US" sz="1100" dirty="0">
                <a:solidFill>
                  <a:srgbClr val="4D4D4D"/>
                </a:solidFill>
              </a:rPr>
              <a:t>, </a:t>
            </a:r>
            <a:r>
              <a:rPr lang="en-US" altLang="en-US" sz="1100" dirty="0" err="1">
                <a:solidFill>
                  <a:srgbClr val="4D4D4D"/>
                </a:solidFill>
              </a:rPr>
              <a:t>Wordpress</a:t>
            </a:r>
            <a:r>
              <a:rPr lang="en-US" altLang="en-US" sz="1100" dirty="0">
                <a:solidFill>
                  <a:srgbClr val="4D4D4D"/>
                </a:solidFill>
              </a:rPr>
              <a:t>, Woo Commerce, </a:t>
            </a:r>
            <a:r>
              <a:rPr lang="en-US" altLang="en-US" sz="1100" dirty="0" err="1">
                <a:solidFill>
                  <a:srgbClr val="4D4D4D"/>
                </a:solidFill>
              </a:rPr>
              <a:t>Magento</a:t>
            </a:r>
            <a:endParaRPr lang="en-US" altLang="en-US" sz="1100" dirty="0">
              <a:solidFill>
                <a:srgbClr val="4D4D4D"/>
              </a:solidFill>
            </a:endParaRPr>
          </a:p>
        </p:txBody>
      </p:sp>
      <p:sp>
        <p:nvSpPr>
          <p:cNvPr id="19" name="TextBox 18"/>
          <p:cNvSpPr txBox="1"/>
          <p:nvPr/>
        </p:nvSpPr>
        <p:spPr>
          <a:xfrm>
            <a:off x="2724952" y="3810954"/>
            <a:ext cx="1118191" cy="307777"/>
          </a:xfrm>
          <a:prstGeom prst="rect">
            <a:avLst/>
          </a:prstGeom>
          <a:noFill/>
        </p:spPr>
        <p:txBody>
          <a:bodyPr wrap="none" rtlCol="0">
            <a:spAutoFit/>
          </a:bodyPr>
          <a:lstStyle/>
          <a:p>
            <a:r>
              <a:rPr lang="en-US" altLang="en-US" sz="1400" dirty="0">
                <a:solidFill>
                  <a:schemeClr val="accent2"/>
                </a:solidFill>
              </a:rPr>
              <a:t>Open Source</a:t>
            </a:r>
          </a:p>
        </p:txBody>
      </p:sp>
      <p:sp>
        <p:nvSpPr>
          <p:cNvPr id="20" name="Rectangle 19"/>
          <p:cNvSpPr/>
          <p:nvPr/>
        </p:nvSpPr>
        <p:spPr>
          <a:xfrm>
            <a:off x="2716508" y="4982029"/>
            <a:ext cx="3241590" cy="430887"/>
          </a:xfrm>
          <a:prstGeom prst="rect">
            <a:avLst/>
          </a:prstGeom>
        </p:spPr>
        <p:txBody>
          <a:bodyPr wrap="square">
            <a:spAutoFit/>
          </a:bodyPr>
          <a:lstStyle/>
          <a:p>
            <a:pPr>
              <a:spcBef>
                <a:spcPct val="0"/>
              </a:spcBef>
              <a:defRPr/>
            </a:pPr>
            <a:r>
              <a:rPr lang="en-US" altLang="en-US" sz="1100" dirty="0">
                <a:solidFill>
                  <a:srgbClr val="4D4D4D"/>
                </a:solidFill>
              </a:rPr>
              <a:t>Cq5, Azure, Cloud Migration, Vignette &amp; Hadoop, Big Data, </a:t>
            </a:r>
            <a:r>
              <a:rPr lang="en-US" altLang="en-US" sz="1100" dirty="0" err="1">
                <a:solidFill>
                  <a:srgbClr val="4D4D4D"/>
                </a:solidFill>
              </a:rPr>
              <a:t>IoT,BI</a:t>
            </a:r>
            <a:r>
              <a:rPr lang="en-US" altLang="en-US" sz="1100" dirty="0">
                <a:solidFill>
                  <a:srgbClr val="4D4D4D"/>
                </a:solidFill>
              </a:rPr>
              <a:t>.</a:t>
            </a:r>
          </a:p>
        </p:txBody>
      </p:sp>
      <p:sp>
        <p:nvSpPr>
          <p:cNvPr id="21" name="TextBox 20"/>
          <p:cNvSpPr txBox="1"/>
          <p:nvPr/>
        </p:nvSpPr>
        <p:spPr>
          <a:xfrm>
            <a:off x="2724952" y="4678874"/>
            <a:ext cx="1590564" cy="307777"/>
          </a:xfrm>
          <a:prstGeom prst="rect">
            <a:avLst/>
          </a:prstGeom>
          <a:noFill/>
        </p:spPr>
        <p:txBody>
          <a:bodyPr wrap="none" rtlCol="0">
            <a:spAutoFit/>
          </a:bodyPr>
          <a:lstStyle/>
          <a:p>
            <a:pPr>
              <a:spcBef>
                <a:spcPct val="0"/>
              </a:spcBef>
              <a:defRPr/>
            </a:pPr>
            <a:r>
              <a:rPr lang="en-US" altLang="en-US" sz="1400" dirty="0">
                <a:solidFill>
                  <a:schemeClr val="accent2"/>
                </a:solidFill>
              </a:rPr>
              <a:t>Cloud Technologies</a:t>
            </a:r>
          </a:p>
        </p:txBody>
      </p:sp>
      <p:sp>
        <p:nvSpPr>
          <p:cNvPr id="22" name="Rectangle 21"/>
          <p:cNvSpPr/>
          <p:nvPr/>
        </p:nvSpPr>
        <p:spPr>
          <a:xfrm>
            <a:off x="6865786" y="3584743"/>
            <a:ext cx="3241590" cy="430887"/>
          </a:xfrm>
          <a:prstGeom prst="rect">
            <a:avLst/>
          </a:prstGeom>
        </p:spPr>
        <p:txBody>
          <a:bodyPr wrap="square">
            <a:spAutoFit/>
          </a:bodyPr>
          <a:lstStyle/>
          <a:p>
            <a:pPr>
              <a:spcBef>
                <a:spcPct val="0"/>
              </a:spcBef>
              <a:defRPr/>
            </a:pPr>
            <a:r>
              <a:rPr lang="en-US" altLang="en-US" sz="1100" dirty="0">
                <a:solidFill>
                  <a:srgbClr val="4D4D4D"/>
                </a:solidFill>
              </a:rPr>
              <a:t>Native iOS and Android Development, Hybrid Apps on Ionic, </a:t>
            </a:r>
            <a:r>
              <a:rPr lang="en-US" altLang="en-US" sz="1100" dirty="0" err="1">
                <a:solidFill>
                  <a:srgbClr val="4D4D4D"/>
                </a:solidFill>
              </a:rPr>
              <a:t>Phonegap</a:t>
            </a:r>
            <a:r>
              <a:rPr lang="en-US" altLang="en-US" sz="1100" dirty="0">
                <a:solidFill>
                  <a:srgbClr val="4D4D4D"/>
                </a:solidFill>
              </a:rPr>
              <a:t>, Angular, Cordova</a:t>
            </a:r>
          </a:p>
        </p:txBody>
      </p:sp>
      <p:sp>
        <p:nvSpPr>
          <p:cNvPr id="23" name="TextBox 22"/>
          <p:cNvSpPr txBox="1"/>
          <p:nvPr/>
        </p:nvSpPr>
        <p:spPr>
          <a:xfrm>
            <a:off x="6865786" y="3281588"/>
            <a:ext cx="2060692" cy="307777"/>
          </a:xfrm>
          <a:prstGeom prst="rect">
            <a:avLst/>
          </a:prstGeom>
          <a:noFill/>
        </p:spPr>
        <p:txBody>
          <a:bodyPr wrap="none" rtlCol="0">
            <a:spAutoFit/>
          </a:bodyPr>
          <a:lstStyle/>
          <a:p>
            <a:pPr>
              <a:spcBef>
                <a:spcPct val="0"/>
              </a:spcBef>
              <a:defRPr/>
            </a:pPr>
            <a:r>
              <a:rPr lang="en-US" altLang="en-US" sz="1400" dirty="0">
                <a:solidFill>
                  <a:schemeClr val="accent2"/>
                </a:solidFill>
              </a:rPr>
              <a:t>Mobile App Development</a:t>
            </a:r>
          </a:p>
        </p:txBody>
      </p:sp>
      <p:sp>
        <p:nvSpPr>
          <p:cNvPr id="24" name="Rectangle 23"/>
          <p:cNvSpPr/>
          <p:nvPr/>
        </p:nvSpPr>
        <p:spPr>
          <a:xfrm>
            <a:off x="6865786" y="4488062"/>
            <a:ext cx="3241590" cy="430887"/>
          </a:xfrm>
          <a:prstGeom prst="rect">
            <a:avLst/>
          </a:prstGeom>
        </p:spPr>
        <p:txBody>
          <a:bodyPr wrap="square">
            <a:spAutoFit/>
          </a:bodyPr>
          <a:lstStyle/>
          <a:p>
            <a:pPr>
              <a:spcBef>
                <a:spcPct val="0"/>
              </a:spcBef>
              <a:defRPr/>
            </a:pPr>
            <a:r>
              <a:rPr lang="en-US" altLang="en-US" sz="1100" dirty="0">
                <a:solidFill>
                  <a:srgbClr val="4D4D4D"/>
                </a:solidFill>
              </a:rPr>
              <a:t>Hadoop, Cassandra, </a:t>
            </a:r>
            <a:r>
              <a:rPr lang="en-US" altLang="en-US" sz="1100" dirty="0" err="1">
                <a:solidFill>
                  <a:srgbClr val="4D4D4D"/>
                </a:solidFill>
              </a:rPr>
              <a:t>Postgresql</a:t>
            </a:r>
            <a:r>
              <a:rPr lang="en-US" altLang="en-US" sz="1100" dirty="0">
                <a:solidFill>
                  <a:srgbClr val="4D4D4D"/>
                </a:solidFill>
              </a:rPr>
              <a:t>, NoSQL, DOMO, Sumo logic MS Dynamics, SharePoint, Salesforce</a:t>
            </a:r>
          </a:p>
        </p:txBody>
      </p:sp>
      <p:sp>
        <p:nvSpPr>
          <p:cNvPr id="25" name="TextBox 24"/>
          <p:cNvSpPr txBox="1"/>
          <p:nvPr/>
        </p:nvSpPr>
        <p:spPr>
          <a:xfrm>
            <a:off x="6865786" y="4184907"/>
            <a:ext cx="3093219" cy="307777"/>
          </a:xfrm>
          <a:prstGeom prst="rect">
            <a:avLst/>
          </a:prstGeom>
          <a:noFill/>
        </p:spPr>
        <p:txBody>
          <a:bodyPr wrap="none" rtlCol="0">
            <a:spAutoFit/>
          </a:bodyPr>
          <a:lstStyle/>
          <a:p>
            <a:pPr>
              <a:spcBef>
                <a:spcPct val="0"/>
              </a:spcBef>
              <a:defRPr/>
            </a:pPr>
            <a:r>
              <a:rPr lang="en-US" altLang="en-US" sz="1400" dirty="0">
                <a:solidFill>
                  <a:schemeClr val="accent2"/>
                </a:solidFill>
              </a:rPr>
              <a:t>Big Data, Business Intelligence and CRM</a:t>
            </a:r>
          </a:p>
        </p:txBody>
      </p:sp>
    </p:spTree>
    <p:extLst>
      <p:ext uri="{BB962C8B-B14F-4D97-AF65-F5344CB8AC3E}">
        <p14:creationId xmlns:p14="http://schemas.microsoft.com/office/powerpoint/2010/main" val="2557472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3796" y="0"/>
            <a:ext cx="10001992" cy="68580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771408" cy="6858000"/>
          </a:xfrm>
          <a:prstGeom prst="rect">
            <a:avLst/>
          </a:prstGeom>
        </p:spPr>
      </p:pic>
      <p:sp>
        <p:nvSpPr>
          <p:cNvPr id="2" name="Title 1"/>
          <p:cNvSpPr>
            <a:spLocks noGrp="1"/>
          </p:cNvSpPr>
          <p:nvPr>
            <p:ph type="title"/>
          </p:nvPr>
        </p:nvSpPr>
        <p:spPr>
          <a:xfrm>
            <a:off x="318185" y="2066074"/>
            <a:ext cx="3841923" cy="1282442"/>
          </a:xfrm>
        </p:spPr>
        <p:txBody>
          <a:bodyPr>
            <a:normAutofit/>
          </a:bodyPr>
          <a:lstStyle/>
          <a:p>
            <a:r>
              <a:rPr lang="en-US" sz="4000" b="1" dirty="0" smtClean="0">
                <a:solidFill>
                  <a:schemeClr val="accent2">
                    <a:lumMod val="60000"/>
                    <a:lumOff val="40000"/>
                  </a:schemeClr>
                </a:solidFill>
                <a:latin typeface="+mn-lt"/>
              </a:rPr>
              <a:t>INDUSTRY</a:t>
            </a:r>
            <a:r>
              <a:rPr lang="en-US" sz="4000" b="1" dirty="0" smtClean="0">
                <a:solidFill>
                  <a:schemeClr val="bg1"/>
                </a:solidFill>
                <a:latin typeface="+mn-lt"/>
              </a:rPr>
              <a:t> VERTICALS</a:t>
            </a:r>
            <a:endParaRPr lang="en-US" sz="4000" b="1" dirty="0">
              <a:solidFill>
                <a:schemeClr val="bg1"/>
              </a:solidFill>
              <a:latin typeface="+mn-lt"/>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753" y="3384089"/>
            <a:ext cx="695325" cy="38100"/>
          </a:xfrm>
          <a:prstGeom prst="rect">
            <a:avLst/>
          </a:prstGeom>
        </p:spPr>
      </p:pic>
      <p:sp>
        <p:nvSpPr>
          <p:cNvPr id="12" name="Title 1"/>
          <p:cNvSpPr txBox="1">
            <a:spLocks/>
          </p:cNvSpPr>
          <p:nvPr/>
        </p:nvSpPr>
        <p:spPr>
          <a:xfrm>
            <a:off x="318185" y="3179595"/>
            <a:ext cx="3659660" cy="128244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altLang="en-US" sz="1100" dirty="0">
                <a:solidFill>
                  <a:schemeClr val="bg1"/>
                </a:solidFill>
              </a:rPr>
              <a:t>Collaborating to develop advance solutions for diverse industry verticals</a:t>
            </a:r>
          </a:p>
        </p:txBody>
      </p:sp>
    </p:spTree>
    <p:extLst>
      <p:ext uri="{BB962C8B-B14F-4D97-AF65-F5344CB8AC3E}">
        <p14:creationId xmlns:p14="http://schemas.microsoft.com/office/powerpoint/2010/main" val="1481945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1349</TotalTime>
  <Words>3780</Words>
  <Application>Microsoft Office PowerPoint</Application>
  <PresentationFormat>Widescreen</PresentationFormat>
  <Paragraphs>353</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Arial (Body)</vt:lpstr>
      <vt:lpstr>Arial Narrow</vt:lpstr>
      <vt:lpstr>Calibri</vt:lpstr>
      <vt:lpstr>Calibri Light</vt:lpstr>
      <vt:lpstr>Office Theme</vt:lpstr>
      <vt:lpstr>PowerPoint Presentation</vt:lpstr>
      <vt:lpstr>WHO WE ARE </vt:lpstr>
      <vt:lpstr>PowerPoint Presentation</vt:lpstr>
      <vt:lpstr>PowerPoint Presentation</vt:lpstr>
      <vt:lpstr>OUR SERVICES</vt:lpstr>
      <vt:lpstr>PowerPoint Presentation</vt:lpstr>
      <vt:lpstr>WE USE TECHNOLOGIES</vt:lpstr>
      <vt:lpstr>PowerPoint Presentation</vt:lpstr>
      <vt:lpstr>INDUSTRY VERTICALS</vt:lpstr>
      <vt:lpstr>PowerPoint Presentation</vt:lpstr>
      <vt:lpstr>QUALITY  AND PROCESSES</vt:lpstr>
      <vt:lpstr>PowerPoint Presentation</vt:lpstr>
      <vt:lpstr>ENGAGEMENT MODELS</vt:lpstr>
      <vt:lpstr>PowerPoint Presentation</vt:lpstr>
      <vt:lpstr>DIFFERENTIATORS</vt:lpstr>
      <vt:lpstr>PowerPoint Presentation</vt:lpstr>
      <vt:lpstr>OUR PRESTIGIOUS CLIENTS </vt:lpstr>
      <vt:lpstr>PowerPoint Presentation</vt:lpstr>
      <vt:lpstr>e-GOVERNANCE</vt:lpstr>
      <vt:lpstr>PowerPoint Presentation</vt:lpstr>
      <vt:lpstr>PowerPoint Presentation</vt:lpstr>
      <vt:lpstr>ERP-SOLUTIONS</vt:lpstr>
      <vt:lpstr>PowerPoint Presentation</vt:lpstr>
      <vt:lpstr>GLOBAL PROJECTS</vt:lpstr>
      <vt:lpstr>PowerPoint Presentation</vt:lpstr>
      <vt:lpstr>PowerPoint Presentation</vt:lpstr>
      <vt:lpstr>ALLIANCES AND PARTNERS </vt:lpstr>
      <vt:lpstr>PowerPoint Presentation</vt:lpstr>
      <vt:lpstr>TOP MANAGEMENT</vt:lpstr>
      <vt:lpstr>PowerPoint Presentation</vt:lpstr>
      <vt:lpstr>LEADERSHIP TEAM</vt:lpstr>
      <vt:lpstr>PowerPoint Presentation</vt:lpstr>
      <vt:lpstr>SRM GROUP</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SRM TECHSOL PVT. LTD.</dc:title>
  <dc:creator>Amit Kumar Singh</dc:creator>
  <cp:lastModifiedBy>Sanjay Singh Negi</cp:lastModifiedBy>
  <cp:revision>463</cp:revision>
  <dcterms:created xsi:type="dcterms:W3CDTF">2017-05-10T12:55:26Z</dcterms:created>
  <dcterms:modified xsi:type="dcterms:W3CDTF">2018-09-24T13:10:21Z</dcterms:modified>
</cp:coreProperties>
</file>